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  <p:sldMasterId id="2147483671" r:id="rId2"/>
  </p:sldMasterIdLst>
  <p:notesMasterIdLst>
    <p:notesMasterId r:id="rId25"/>
  </p:notesMasterIdLst>
  <p:sldIdLst>
    <p:sldId id="267" r:id="rId3"/>
    <p:sldId id="275" r:id="rId4"/>
    <p:sldId id="282" r:id="rId5"/>
    <p:sldId id="294" r:id="rId6"/>
    <p:sldId id="292" r:id="rId7"/>
    <p:sldId id="283" r:id="rId8"/>
    <p:sldId id="297" r:id="rId9"/>
    <p:sldId id="284" r:id="rId10"/>
    <p:sldId id="306" r:id="rId11"/>
    <p:sldId id="285" r:id="rId12"/>
    <p:sldId id="313" r:id="rId13"/>
    <p:sldId id="286" r:id="rId14"/>
    <p:sldId id="305" r:id="rId15"/>
    <p:sldId id="299" r:id="rId16"/>
    <p:sldId id="301" r:id="rId17"/>
    <p:sldId id="304" r:id="rId18"/>
    <p:sldId id="302" r:id="rId19"/>
    <p:sldId id="311" r:id="rId20"/>
    <p:sldId id="309" r:id="rId21"/>
    <p:sldId id="310" r:id="rId22"/>
    <p:sldId id="312" r:id="rId23"/>
    <p:sldId id="31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0508"/>
    <a:srgbClr val="054487"/>
    <a:srgbClr val="DD1833"/>
    <a:srgbClr val="EDC53F"/>
    <a:srgbClr val="6C49A3"/>
    <a:srgbClr val="5B9BD5"/>
    <a:srgbClr val="45C5F6"/>
    <a:srgbClr val="59DCB2"/>
    <a:srgbClr val="BEE66B"/>
    <a:srgbClr val="0D3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10" autoAdjust="0"/>
    <p:restoredTop sz="94660"/>
  </p:normalViewPr>
  <p:slideViewPr>
    <p:cSldViewPr snapToGrid="0">
      <p:cViewPr varScale="1">
        <p:scale>
          <a:sx n="55" d="100"/>
          <a:sy n="55" d="100"/>
        </p:scale>
        <p:origin x="5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5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FD932-BFD2-4B55-9DE9-3398B703CD68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C4A38-11EF-4D87-AF83-04474831E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9451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AFBE20-8FDF-49F1-92B6-C7ED14C4680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07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 flipH="1" flipV="1">
            <a:off x="0" y="5529943"/>
            <a:ext cx="12192000" cy="1328057"/>
            <a:chOff x="0" y="0"/>
            <a:chExt cx="12192000" cy="931492"/>
          </a:xfrm>
        </p:grpSpPr>
        <p:sp>
          <p:nvSpPr>
            <p:cNvPr id="6" name="任意多边形 5"/>
            <p:cNvSpPr/>
            <p:nvPr userDrawn="1"/>
          </p:nvSpPr>
          <p:spPr>
            <a:xfrm>
              <a:off x="1" y="0"/>
              <a:ext cx="12191999" cy="931492"/>
            </a:xfrm>
            <a:custGeom>
              <a:avLst/>
              <a:gdLst>
                <a:gd name="connsiteX0" fmla="*/ 0 w 12191999"/>
                <a:gd name="connsiteY0" fmla="*/ 0 h 931492"/>
                <a:gd name="connsiteX1" fmla="*/ 12191999 w 12191999"/>
                <a:gd name="connsiteY1" fmla="*/ 0 h 931492"/>
                <a:gd name="connsiteX2" fmla="*/ 12191999 w 12191999"/>
                <a:gd name="connsiteY2" fmla="*/ 931492 h 931492"/>
                <a:gd name="connsiteX3" fmla="*/ 11884106 w 12191999"/>
                <a:gd name="connsiteY3" fmla="*/ 878564 h 931492"/>
                <a:gd name="connsiteX4" fmla="*/ 5054601 w 12191999"/>
                <a:gd name="connsiteY4" fmla="*/ 617322 h 931492"/>
                <a:gd name="connsiteX5" fmla="*/ 329703 w 12191999"/>
                <a:gd name="connsiteY5" fmla="*/ 394064 h 931492"/>
                <a:gd name="connsiteX6" fmla="*/ 0 w 12191999"/>
                <a:gd name="connsiteY6" fmla="*/ 375559 h 931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1999" h="931492">
                  <a:moveTo>
                    <a:pt x="0" y="0"/>
                  </a:moveTo>
                  <a:lnTo>
                    <a:pt x="12191999" y="0"/>
                  </a:lnTo>
                  <a:lnTo>
                    <a:pt x="12191999" y="931492"/>
                  </a:lnTo>
                  <a:lnTo>
                    <a:pt x="11884106" y="878564"/>
                  </a:lnTo>
                  <a:cubicBezTo>
                    <a:pt x="9872351" y="573270"/>
                    <a:pt x="6439958" y="571020"/>
                    <a:pt x="5054601" y="617322"/>
                  </a:cubicBezTo>
                  <a:cubicBezTo>
                    <a:pt x="3669242" y="663624"/>
                    <a:pt x="1946804" y="495311"/>
                    <a:pt x="329703" y="394064"/>
                  </a:cubicBezTo>
                  <a:lnTo>
                    <a:pt x="0" y="375559"/>
                  </a:lnTo>
                  <a:close/>
                </a:path>
              </a:pathLst>
            </a:custGeom>
            <a:solidFill>
              <a:srgbClr val="EDC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 userDrawn="1"/>
          </p:nvSpPr>
          <p:spPr>
            <a:xfrm>
              <a:off x="0" y="0"/>
              <a:ext cx="12192000" cy="723567"/>
            </a:xfrm>
            <a:custGeom>
              <a:avLst/>
              <a:gdLst>
                <a:gd name="connsiteX0" fmla="*/ 0 w 12192000"/>
                <a:gd name="connsiteY0" fmla="*/ 0 h 734079"/>
                <a:gd name="connsiteX1" fmla="*/ 12192000 w 12192000"/>
                <a:gd name="connsiteY1" fmla="*/ 0 h 734079"/>
                <a:gd name="connsiteX2" fmla="*/ 12192000 w 12192000"/>
                <a:gd name="connsiteY2" fmla="*/ 673100 h 734079"/>
                <a:gd name="connsiteX3" fmla="*/ 6108700 w 12192000"/>
                <a:gd name="connsiteY3" fmla="*/ 571500 h 734079"/>
                <a:gd name="connsiteX4" fmla="*/ 218901 w 12192000"/>
                <a:gd name="connsiteY4" fmla="*/ 717786 h 734079"/>
                <a:gd name="connsiteX5" fmla="*/ 0 w 12192000"/>
                <a:gd name="connsiteY5" fmla="*/ 705447 h 734079"/>
                <a:gd name="connsiteX6" fmla="*/ 0 w 12192000"/>
                <a:gd name="connsiteY6" fmla="*/ 152400 h 734079"/>
                <a:gd name="connsiteX0" fmla="*/ 0 w 12192000"/>
                <a:gd name="connsiteY0" fmla="*/ 0 h 734079"/>
                <a:gd name="connsiteX1" fmla="*/ 12192000 w 12192000"/>
                <a:gd name="connsiteY1" fmla="*/ 0 h 734079"/>
                <a:gd name="connsiteX2" fmla="*/ 12192000 w 12192000"/>
                <a:gd name="connsiteY2" fmla="*/ 673100 h 734079"/>
                <a:gd name="connsiteX3" fmla="*/ 6108700 w 12192000"/>
                <a:gd name="connsiteY3" fmla="*/ 571500 h 734079"/>
                <a:gd name="connsiteX4" fmla="*/ 218901 w 12192000"/>
                <a:gd name="connsiteY4" fmla="*/ 717786 h 734079"/>
                <a:gd name="connsiteX5" fmla="*/ 0 w 12192000"/>
                <a:gd name="connsiteY5" fmla="*/ 705447 h 734079"/>
                <a:gd name="connsiteX6" fmla="*/ 0 w 12192000"/>
                <a:gd name="connsiteY6" fmla="*/ 152400 h 734079"/>
                <a:gd name="connsiteX7" fmla="*/ 0 w 12192000"/>
                <a:gd name="connsiteY7" fmla="*/ 0 h 734079"/>
                <a:gd name="connsiteX0" fmla="*/ 0 w 12192000"/>
                <a:gd name="connsiteY0" fmla="*/ 0 h 723567"/>
                <a:gd name="connsiteX1" fmla="*/ 12192000 w 12192000"/>
                <a:gd name="connsiteY1" fmla="*/ 0 h 723567"/>
                <a:gd name="connsiteX2" fmla="*/ 12192000 w 12192000"/>
                <a:gd name="connsiteY2" fmla="*/ 673100 h 723567"/>
                <a:gd name="connsiteX3" fmla="*/ 6108700 w 12192000"/>
                <a:gd name="connsiteY3" fmla="*/ 571500 h 723567"/>
                <a:gd name="connsiteX4" fmla="*/ 218901 w 12192000"/>
                <a:gd name="connsiteY4" fmla="*/ 717786 h 723567"/>
                <a:gd name="connsiteX5" fmla="*/ 0 w 12192000"/>
                <a:gd name="connsiteY5" fmla="*/ 705447 h 723567"/>
                <a:gd name="connsiteX6" fmla="*/ 0 w 12192000"/>
                <a:gd name="connsiteY6" fmla="*/ 152400 h 723567"/>
                <a:gd name="connsiteX7" fmla="*/ 0 w 12192000"/>
                <a:gd name="connsiteY7" fmla="*/ 0 h 72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723567">
                  <a:moveTo>
                    <a:pt x="0" y="0"/>
                  </a:moveTo>
                  <a:lnTo>
                    <a:pt x="12192000" y="0"/>
                  </a:lnTo>
                  <a:lnTo>
                    <a:pt x="12192000" y="673100"/>
                  </a:lnTo>
                  <a:cubicBezTo>
                    <a:pt x="10972441" y="527409"/>
                    <a:pt x="8252883" y="442383"/>
                    <a:pt x="6108700" y="571500"/>
                  </a:cubicBezTo>
                  <a:cubicBezTo>
                    <a:pt x="4232540" y="684477"/>
                    <a:pt x="1504785" y="742950"/>
                    <a:pt x="218901" y="717786"/>
                  </a:cubicBezTo>
                  <a:lnTo>
                    <a:pt x="0" y="705447"/>
                  </a:lnTo>
                  <a:lnTo>
                    <a:pt x="0" y="152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49A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5247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620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930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224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416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1260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576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173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453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43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3585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6AD54A-4238-49CD-A7A9-839912200438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394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过渡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 userDrawn="1"/>
        </p:nvSpPr>
        <p:spPr>
          <a:xfrm flipH="1" flipV="1">
            <a:off x="0" y="5529943"/>
            <a:ext cx="12191999" cy="1328057"/>
          </a:xfrm>
          <a:custGeom>
            <a:avLst/>
            <a:gdLst>
              <a:gd name="connsiteX0" fmla="*/ 0 w 12191999"/>
              <a:gd name="connsiteY0" fmla="*/ 0 h 931492"/>
              <a:gd name="connsiteX1" fmla="*/ 12191999 w 12191999"/>
              <a:gd name="connsiteY1" fmla="*/ 0 h 931492"/>
              <a:gd name="connsiteX2" fmla="*/ 12191999 w 12191999"/>
              <a:gd name="connsiteY2" fmla="*/ 931492 h 931492"/>
              <a:gd name="connsiteX3" fmla="*/ 11884106 w 12191999"/>
              <a:gd name="connsiteY3" fmla="*/ 878564 h 931492"/>
              <a:gd name="connsiteX4" fmla="*/ 5054601 w 12191999"/>
              <a:gd name="connsiteY4" fmla="*/ 617322 h 931492"/>
              <a:gd name="connsiteX5" fmla="*/ 329703 w 12191999"/>
              <a:gd name="connsiteY5" fmla="*/ 394064 h 931492"/>
              <a:gd name="connsiteX6" fmla="*/ 0 w 12191999"/>
              <a:gd name="connsiteY6" fmla="*/ 375559 h 931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931492">
                <a:moveTo>
                  <a:pt x="0" y="0"/>
                </a:moveTo>
                <a:lnTo>
                  <a:pt x="12191999" y="0"/>
                </a:lnTo>
                <a:lnTo>
                  <a:pt x="12191999" y="931492"/>
                </a:lnTo>
                <a:lnTo>
                  <a:pt x="11884106" y="878564"/>
                </a:lnTo>
                <a:cubicBezTo>
                  <a:pt x="9872351" y="573270"/>
                  <a:pt x="6439958" y="571020"/>
                  <a:pt x="5054601" y="617322"/>
                </a:cubicBezTo>
                <a:cubicBezTo>
                  <a:pt x="3669242" y="663624"/>
                  <a:pt x="1946804" y="495311"/>
                  <a:pt x="329703" y="394064"/>
                </a:cubicBezTo>
                <a:lnTo>
                  <a:pt x="0" y="375559"/>
                </a:lnTo>
                <a:close/>
              </a:path>
            </a:pathLst>
          </a:custGeom>
          <a:solidFill>
            <a:srgbClr val="EDC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 userDrawn="1"/>
        </p:nvSpPr>
        <p:spPr>
          <a:xfrm flipH="1" flipV="1">
            <a:off x="0" y="5826388"/>
            <a:ext cx="12192000" cy="1031612"/>
          </a:xfrm>
          <a:custGeom>
            <a:avLst/>
            <a:gdLst>
              <a:gd name="connsiteX0" fmla="*/ 0 w 12192000"/>
              <a:gd name="connsiteY0" fmla="*/ 0 h 734079"/>
              <a:gd name="connsiteX1" fmla="*/ 12192000 w 12192000"/>
              <a:gd name="connsiteY1" fmla="*/ 0 h 734079"/>
              <a:gd name="connsiteX2" fmla="*/ 12192000 w 12192000"/>
              <a:gd name="connsiteY2" fmla="*/ 673100 h 734079"/>
              <a:gd name="connsiteX3" fmla="*/ 6108700 w 12192000"/>
              <a:gd name="connsiteY3" fmla="*/ 571500 h 734079"/>
              <a:gd name="connsiteX4" fmla="*/ 218901 w 12192000"/>
              <a:gd name="connsiteY4" fmla="*/ 717786 h 734079"/>
              <a:gd name="connsiteX5" fmla="*/ 0 w 12192000"/>
              <a:gd name="connsiteY5" fmla="*/ 705447 h 734079"/>
              <a:gd name="connsiteX6" fmla="*/ 0 w 12192000"/>
              <a:gd name="connsiteY6" fmla="*/ 152400 h 734079"/>
              <a:gd name="connsiteX0" fmla="*/ 0 w 12192000"/>
              <a:gd name="connsiteY0" fmla="*/ 0 h 734079"/>
              <a:gd name="connsiteX1" fmla="*/ 12192000 w 12192000"/>
              <a:gd name="connsiteY1" fmla="*/ 0 h 734079"/>
              <a:gd name="connsiteX2" fmla="*/ 12192000 w 12192000"/>
              <a:gd name="connsiteY2" fmla="*/ 673100 h 734079"/>
              <a:gd name="connsiteX3" fmla="*/ 6108700 w 12192000"/>
              <a:gd name="connsiteY3" fmla="*/ 571500 h 734079"/>
              <a:gd name="connsiteX4" fmla="*/ 218901 w 12192000"/>
              <a:gd name="connsiteY4" fmla="*/ 717786 h 734079"/>
              <a:gd name="connsiteX5" fmla="*/ 0 w 12192000"/>
              <a:gd name="connsiteY5" fmla="*/ 705447 h 734079"/>
              <a:gd name="connsiteX6" fmla="*/ 0 w 12192000"/>
              <a:gd name="connsiteY6" fmla="*/ 152400 h 734079"/>
              <a:gd name="connsiteX7" fmla="*/ 0 w 12192000"/>
              <a:gd name="connsiteY7" fmla="*/ 0 h 734079"/>
              <a:gd name="connsiteX0" fmla="*/ 0 w 12192000"/>
              <a:gd name="connsiteY0" fmla="*/ 0 h 723567"/>
              <a:gd name="connsiteX1" fmla="*/ 12192000 w 12192000"/>
              <a:gd name="connsiteY1" fmla="*/ 0 h 723567"/>
              <a:gd name="connsiteX2" fmla="*/ 12192000 w 12192000"/>
              <a:gd name="connsiteY2" fmla="*/ 673100 h 723567"/>
              <a:gd name="connsiteX3" fmla="*/ 6108700 w 12192000"/>
              <a:gd name="connsiteY3" fmla="*/ 571500 h 723567"/>
              <a:gd name="connsiteX4" fmla="*/ 218901 w 12192000"/>
              <a:gd name="connsiteY4" fmla="*/ 717786 h 723567"/>
              <a:gd name="connsiteX5" fmla="*/ 0 w 12192000"/>
              <a:gd name="connsiteY5" fmla="*/ 705447 h 723567"/>
              <a:gd name="connsiteX6" fmla="*/ 0 w 12192000"/>
              <a:gd name="connsiteY6" fmla="*/ 152400 h 723567"/>
              <a:gd name="connsiteX7" fmla="*/ 0 w 12192000"/>
              <a:gd name="connsiteY7" fmla="*/ 0 h 723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723567">
                <a:moveTo>
                  <a:pt x="0" y="0"/>
                </a:moveTo>
                <a:lnTo>
                  <a:pt x="12192000" y="0"/>
                </a:lnTo>
                <a:lnTo>
                  <a:pt x="12192000" y="673100"/>
                </a:lnTo>
                <a:cubicBezTo>
                  <a:pt x="10972441" y="527409"/>
                  <a:pt x="8252883" y="442383"/>
                  <a:pt x="6108700" y="571500"/>
                </a:cubicBezTo>
                <a:cubicBezTo>
                  <a:pt x="4232540" y="684477"/>
                  <a:pt x="1504785" y="742950"/>
                  <a:pt x="218901" y="717786"/>
                </a:cubicBezTo>
                <a:lnTo>
                  <a:pt x="0" y="705447"/>
                </a:lnTo>
                <a:lnTo>
                  <a:pt x="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6C49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409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90B9-D736-4B62-8CF6-5ED29AF3A3E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74393-5FB4-44A5-BC52-6EE8019480E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661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11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730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A08D0D9-B1F4-4619-9074-86D0E99428FA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E09515-D5F3-4C96-8EEE-13DCFAB9FE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615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1114230" y="118609"/>
            <a:ext cx="950545" cy="523220"/>
            <a:chOff x="11241455" y="97834"/>
            <a:chExt cx="950545" cy="523220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D3CEF98D-D972-4406-8553-7B303908FDAD}"/>
                </a:ext>
              </a:extLst>
            </p:cNvPr>
            <p:cNvSpPr/>
            <p:nvPr userDrawn="1"/>
          </p:nvSpPr>
          <p:spPr>
            <a:xfrm>
              <a:off x="11241455" y="196216"/>
              <a:ext cx="321686" cy="321686"/>
            </a:xfrm>
            <a:prstGeom prst="roundRect">
              <a:avLst>
                <a:gd name="adj" fmla="val 8684"/>
              </a:avLst>
            </a:prstGeom>
            <a:solidFill>
              <a:srgbClr val="3172B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0ACAB64-9B84-462F-9FAF-CBE2E030EAA4}"/>
                </a:ext>
              </a:extLst>
            </p:cNvPr>
            <p:cNvSpPr/>
            <p:nvPr userDrawn="1"/>
          </p:nvSpPr>
          <p:spPr>
            <a:xfrm>
              <a:off x="11477721" y="296006"/>
              <a:ext cx="18923" cy="634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D8CF8ED-AC01-48FD-8A56-6FC8E8105E75}"/>
                </a:ext>
              </a:extLst>
            </p:cNvPr>
            <p:cNvSpPr/>
            <p:nvPr userDrawn="1"/>
          </p:nvSpPr>
          <p:spPr>
            <a:xfrm rot="5400000">
              <a:off x="11392837" y="406733"/>
              <a:ext cx="18923" cy="634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 userDrawn="1"/>
          </p:nvSpPr>
          <p:spPr>
            <a:xfrm>
              <a:off x="11540360" y="97834"/>
              <a:ext cx="65164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5B9BD5">
                      <a:lumMod val="75000"/>
                    </a:srgbClr>
                  </a:solidFill>
                  <a:effectLst/>
                  <a:uLnTx/>
                  <a:uFillTx/>
                  <a:latin typeface="华文行楷" panose="02010800040101010101" pitchFamily="2" charset="-122"/>
                  <a:ea typeface="华文行楷" panose="02010800040101010101" pitchFamily="2" charset="-122"/>
                  <a:cs typeface="+mn-cs"/>
                </a:rPr>
                <a:t>分析报告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0ACAB64-9B84-462F-9FAF-CBE2E030EAA4}"/>
                </a:ext>
              </a:extLst>
            </p:cNvPr>
            <p:cNvSpPr/>
            <p:nvPr userDrawn="1"/>
          </p:nvSpPr>
          <p:spPr>
            <a:xfrm>
              <a:off x="11303882" y="293621"/>
              <a:ext cx="18923" cy="634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9" r:id="rId5"/>
    <p:sldLayoutId id="2147483670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>
            <a:extLst>
              <a:ext uri="{FF2B5EF4-FFF2-40B4-BE49-F238E27FC236}">
                <a16:creationId xmlns:a16="http://schemas.microsoft.com/office/drawing/2014/main" id="{D3CEF98D-D972-4406-8553-7B303908FDAD}"/>
              </a:ext>
            </a:extLst>
          </p:cNvPr>
          <p:cNvSpPr/>
          <p:nvPr userDrawn="1"/>
        </p:nvSpPr>
        <p:spPr>
          <a:xfrm>
            <a:off x="11114230" y="216991"/>
            <a:ext cx="321686" cy="321686"/>
          </a:xfrm>
          <a:prstGeom prst="roundRect">
            <a:avLst>
              <a:gd name="adj" fmla="val 86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ACAB64-9B84-462F-9FAF-CBE2E030EAA4}"/>
              </a:ext>
            </a:extLst>
          </p:cNvPr>
          <p:cNvSpPr/>
          <p:nvPr userDrawn="1"/>
        </p:nvSpPr>
        <p:spPr>
          <a:xfrm>
            <a:off x="11350496" y="316781"/>
            <a:ext cx="18923" cy="634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D8CF8ED-AC01-48FD-8A56-6FC8E8105E75}"/>
              </a:ext>
            </a:extLst>
          </p:cNvPr>
          <p:cNvSpPr/>
          <p:nvPr userDrawn="1"/>
        </p:nvSpPr>
        <p:spPr>
          <a:xfrm rot="5400000">
            <a:off x="11265612" y="427508"/>
            <a:ext cx="18923" cy="634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11413135" y="118609"/>
            <a:ext cx="651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rPr>
              <a:t>分析报告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华文行楷" panose="02010800040101010101" pitchFamily="2" charset="-122"/>
              <a:ea typeface="华文行楷" panose="02010800040101010101" pitchFamily="2" charset="-122"/>
              <a:cs typeface="+mn-cs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0ACAB64-9B84-462F-9FAF-CBE2E030EAA4}"/>
              </a:ext>
            </a:extLst>
          </p:cNvPr>
          <p:cNvSpPr/>
          <p:nvPr userDrawn="1"/>
        </p:nvSpPr>
        <p:spPr>
          <a:xfrm>
            <a:off x="11176657" y="314396"/>
            <a:ext cx="18923" cy="634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909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ba.hupu.com/stats/players" TargetMode="External"/><Relationship Id="rId2" Type="http://schemas.openxmlformats.org/officeDocument/2006/relationships/hyperlink" Target="https://www.basketball-reference.com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2071675"/>
            <a:ext cx="12192000" cy="3055909"/>
          </a:xfrm>
          <a:prstGeom prst="rect">
            <a:avLst/>
          </a:prstGeom>
          <a:solidFill>
            <a:srgbClr val="0070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1007" y="3679825"/>
            <a:ext cx="3688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汇报人：杨腾飞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29576" y="2628900"/>
            <a:ext cx="91328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2018-19</a:t>
            </a: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赛季</a:t>
            </a:r>
            <a:r>
              <a:rPr lang="en-US" altLang="zh-CN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NBA</a:t>
            </a:r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球队数据分析</a:t>
            </a:r>
            <a:endParaRPr lang="zh-CN" altLang="en-US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798763" y="3838575"/>
            <a:ext cx="1493837" cy="0"/>
          </a:xfrm>
          <a:prstGeom prst="line">
            <a:avLst/>
          </a:prstGeom>
          <a:ln w="3175">
            <a:solidFill>
              <a:srgbClr val="59DC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8120063" y="3838575"/>
            <a:ext cx="1493837" cy="0"/>
          </a:xfrm>
          <a:prstGeom prst="line">
            <a:avLst/>
          </a:prstGeom>
          <a:ln w="3175">
            <a:solidFill>
              <a:srgbClr val="59DC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67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3128" y="3455673"/>
            <a:ext cx="7155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分析结论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5429249" y="2297396"/>
            <a:ext cx="1263413" cy="1028133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rPr>
              <a:t>4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535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9855" y="2990758"/>
            <a:ext cx="32175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骑士队在摆烂：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69855" y="1406502"/>
            <a:ext cx="106597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联盟场均</a:t>
            </a:r>
            <a:r>
              <a:rPr lang="en-US" altLang="zh-CN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分以上的球员中，</a:t>
            </a:r>
            <a:r>
              <a:rPr lang="en-US" altLang="zh-CN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r>
              <a:rPr lang="zh-CN" altLang="en-US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的上场时间在</a:t>
            </a:r>
            <a:r>
              <a:rPr lang="en-US" altLang="zh-CN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34.3</a:t>
            </a:r>
            <a:r>
              <a:rPr lang="zh-CN" altLang="en-US" sz="2800" dirty="0" smtClean="0">
                <a:solidFill>
                  <a:srgbClr val="010E1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分钟以上</a:t>
            </a:r>
            <a:endParaRPr lang="en-US" altLang="zh-CN" sz="2800" dirty="0">
              <a:solidFill>
                <a:srgbClr val="010E1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02514" y="4572022"/>
            <a:ext cx="6968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本赛季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场均得分同比下降</a:t>
            </a:r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45%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，沦为联盟垫底；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1802514" y="3946714"/>
            <a:ext cx="416977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本赛季进攻手段占比基本不变</a:t>
            </a:r>
            <a:endParaRPr lang="zh-CN" altLang="zh-CN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1802514" y="5197331"/>
            <a:ext cx="671494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赛季场均投篮数</a:t>
            </a:r>
            <a:r>
              <a:rPr lang="zh-CN" altLang="en-US" sz="2000" dirty="0">
                <a:latin typeface="微软雅黑 Light"/>
                <a:ea typeface="微软雅黑" panose="020B0503020204020204" pitchFamily="34" charset="-122"/>
              </a:rPr>
              <a:t>排在联盟</a:t>
            </a:r>
            <a:r>
              <a:rPr lang="zh-CN" altLang="en-US" sz="2000" dirty="0" smtClean="0">
                <a:latin typeface="微软雅黑 Light"/>
                <a:ea typeface="微软雅黑" panose="020B0503020204020204" pitchFamily="34" charset="-122"/>
              </a:rPr>
              <a:t>倒数第二</a:t>
            </a: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，同比下降</a:t>
            </a:r>
            <a:r>
              <a:rPr lang="en-US" altLang="zh-CN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22.4%</a:t>
            </a:r>
            <a:endParaRPr lang="zh-CN" altLang="zh-CN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674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3128" y="3455673"/>
            <a:ext cx="7155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描述统计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5429249" y="2297396"/>
            <a:ext cx="1263413" cy="1028133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600" noProof="0" dirty="0">
                <a:solidFill>
                  <a:srgbClr val="FFFFFF"/>
                </a:solidFill>
                <a:latin typeface="Segoe UI"/>
                <a:ea typeface="微软雅黑 Light"/>
              </a:rPr>
              <a:t>5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082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69244" y="275271"/>
            <a:ext cx="32370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帕累托分析</a:t>
            </a:r>
            <a:endParaRPr lang="en-US" altLang="zh-CN" sz="8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8150674" y="2996796"/>
            <a:ext cx="3419061" cy="1895061"/>
          </a:xfrm>
          <a:prstGeom prst="ellipse">
            <a:avLst/>
          </a:prstGeom>
          <a:solidFill>
            <a:schemeClr val="accent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8592941" y="3467274"/>
            <a:ext cx="27032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得分能力占全联盟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的球队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7754"/>
            <a:ext cx="7223195" cy="401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38624" y="119950"/>
            <a:ext cx="2774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对比分析</a:t>
            </a:r>
            <a:endParaRPr lang="en-US" altLang="zh-CN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398933" y="1125025"/>
            <a:ext cx="3467616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赛季得分同比分析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2244"/>
            <a:ext cx="7999023" cy="461351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162692" y="4228433"/>
            <a:ext cx="3940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骑士队本赛季下滑幅度最大；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62692" y="3222776"/>
            <a:ext cx="3783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湖人队 赛季同比下滑超过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162692" y="2217120"/>
            <a:ext cx="338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支球队，得分能力出现下滑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421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38625" y="119950"/>
            <a:ext cx="26551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分布分析</a:t>
            </a:r>
            <a:endParaRPr lang="en-US" altLang="zh-CN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673650" y="1074415"/>
            <a:ext cx="1415772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箱线图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845"/>
            <a:ext cx="8221135" cy="44183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392120" y="3013501"/>
            <a:ext cx="3799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大部分球队的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球员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场均得分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中位数在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附近</a:t>
            </a:r>
          </a:p>
        </p:txBody>
      </p:sp>
    </p:spTree>
    <p:extLst>
      <p:ext uri="{BB962C8B-B14F-4D97-AF65-F5344CB8AC3E}">
        <p14:creationId xmlns:p14="http://schemas.microsoft.com/office/powerpoint/2010/main" val="130177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9329092" y="950947"/>
            <a:ext cx="1415772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散点图</a:t>
            </a:r>
          </a:p>
        </p:txBody>
      </p:sp>
      <p:sp>
        <p:nvSpPr>
          <p:cNvPr id="6" name="矩形 5"/>
          <p:cNvSpPr/>
          <p:nvPr/>
        </p:nvSpPr>
        <p:spPr>
          <a:xfrm>
            <a:off x="538624" y="119950"/>
            <a:ext cx="27346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分布分析</a:t>
            </a:r>
            <a:endParaRPr lang="en-US" altLang="zh-CN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8871"/>
            <a:ext cx="7106404" cy="474551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541942" y="2966225"/>
            <a:ext cx="4650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各球队场均得分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分以上的球员占少数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541942" y="4517578"/>
            <a:ext cx="4650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勇士拥有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名场均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分以上的球员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41942" y="3741901"/>
            <a:ext cx="4650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勇士拥有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名场均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分以上的球员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840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4296229"/>
            <a:ext cx="12192000" cy="2561772"/>
          </a:xfrm>
          <a:prstGeom prst="rect">
            <a:avLst/>
          </a:prstGeom>
          <a:solidFill>
            <a:schemeClr val="accent1">
              <a:alpha val="6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981785" y="187304"/>
            <a:ext cx="2236510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堆积柱形图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7" y="772079"/>
            <a:ext cx="5916041" cy="374416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662" y="772079"/>
            <a:ext cx="5913109" cy="374416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095099" y="187304"/>
            <a:ext cx="3467616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sz="32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百分比堆积柱形图</a:t>
            </a:r>
            <a:endParaRPr lang="zh-CN" altLang="en-US" sz="3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01806" y="5078788"/>
            <a:ext cx="51964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勇士队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球员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分布，两极化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73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的球员场均得分能力在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分以下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27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的球员场均得分能力在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以上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410137" y="5078788"/>
            <a:ext cx="47706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步行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者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1/4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的球员场均得分能力低于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3/4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的球员场均得分能力在：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[10,20)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886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89906" y="791775"/>
            <a:ext cx="341265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场均得分在</a:t>
            </a:r>
            <a:r>
              <a:rPr lang="en-US" altLang="zh-CN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</a:t>
            </a: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分以上的</a:t>
            </a:r>
            <a:r>
              <a:rPr lang="zh-CN" altLang="en-US" sz="32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球员：</a:t>
            </a:r>
            <a:endParaRPr lang="en-US" altLang="zh-CN" sz="3200" dirty="0" smtClean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932" y="0"/>
            <a:ext cx="5834926" cy="4974346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244941" y="2218266"/>
            <a:ext cx="44121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上场时间</a:t>
            </a:r>
            <a:r>
              <a:rPr lang="zh-CN" altLang="en-US" sz="32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的中位数</a:t>
            </a: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</a:t>
            </a:r>
            <a:r>
              <a:rPr lang="en-US" altLang="zh-CN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34.3</a:t>
            </a: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分钟；</a:t>
            </a:r>
            <a:endParaRPr lang="en-US" altLang="zh-CN" sz="32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上场时间</a:t>
            </a:r>
            <a:r>
              <a:rPr lang="zh-CN" altLang="en-US" sz="32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的均值</a:t>
            </a: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</a:t>
            </a:r>
            <a:r>
              <a:rPr lang="en-US" altLang="zh-CN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34.3</a:t>
            </a:r>
            <a:r>
              <a:rPr lang="zh-CN" altLang="en-US" sz="32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分钟</a:t>
            </a:r>
          </a:p>
        </p:txBody>
      </p:sp>
    </p:spTree>
    <p:extLst>
      <p:ext uri="{BB962C8B-B14F-4D97-AF65-F5344CB8AC3E}">
        <p14:creationId xmlns:p14="http://schemas.microsoft.com/office/powerpoint/2010/main" val="418498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706524" y="4800197"/>
            <a:ext cx="6968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本赛季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场均得分同比下降</a:t>
            </a:r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45%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，沦为联盟垫底；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643" y="815512"/>
            <a:ext cx="4060737" cy="3218282"/>
          </a:xfrm>
          <a:prstGeom prst="rect">
            <a:avLst/>
          </a:prstGeom>
        </p:spPr>
      </p:pic>
      <p:sp>
        <p:nvSpPr>
          <p:cNvPr id="13" name="椭圆 12"/>
          <p:cNvSpPr/>
          <p:nvPr/>
        </p:nvSpPr>
        <p:spPr>
          <a:xfrm>
            <a:off x="485775" y="1876425"/>
            <a:ext cx="371475" cy="371475"/>
          </a:xfrm>
          <a:prstGeom prst="ellipse">
            <a:avLst/>
          </a:prstGeom>
          <a:solidFill>
            <a:srgbClr val="8CC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85533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4715954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8674637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473" y="815512"/>
            <a:ext cx="4178373" cy="332737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5775" y="214418"/>
            <a:ext cx="1415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骑士队</a:t>
            </a:r>
          </a:p>
        </p:txBody>
      </p:sp>
    </p:spTree>
    <p:extLst>
      <p:ext uri="{BB962C8B-B14F-4D97-AF65-F5344CB8AC3E}">
        <p14:creationId xmlns:p14="http://schemas.microsoft.com/office/powerpoint/2010/main" val="81707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6149007" y="681335"/>
            <a:ext cx="2727364" cy="553998"/>
            <a:chOff x="6149007" y="1588183"/>
            <a:chExt cx="2727364" cy="553998"/>
          </a:xfrm>
        </p:grpSpPr>
        <p:sp>
          <p:nvSpPr>
            <p:cNvPr id="3" name="文本框 2"/>
            <p:cNvSpPr txBox="1"/>
            <p:nvPr/>
          </p:nvSpPr>
          <p:spPr>
            <a:xfrm>
              <a:off x="6889830" y="1588183"/>
              <a:ext cx="198654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C1C1C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研究背景</a:t>
              </a:r>
              <a:endPara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6149007" y="1608282"/>
              <a:ext cx="624771" cy="508423"/>
            </a:xfrm>
            <a:custGeom>
              <a:avLst/>
              <a:gdLst>
                <a:gd name="T0" fmla="*/ 393 w 802"/>
                <a:gd name="T1" fmla="*/ 0 h 653"/>
                <a:gd name="T2" fmla="*/ 0 w 802"/>
                <a:gd name="T3" fmla="*/ 403 h 653"/>
                <a:gd name="T4" fmla="*/ 401 w 802"/>
                <a:gd name="T5" fmla="*/ 653 h 653"/>
                <a:gd name="T6" fmla="*/ 802 w 802"/>
                <a:gd name="T7" fmla="*/ 403 h 653"/>
                <a:gd name="T8" fmla="*/ 393 w 802"/>
                <a:gd name="T9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653">
                  <a:moveTo>
                    <a:pt x="393" y="0"/>
                  </a:moveTo>
                  <a:cubicBezTo>
                    <a:pt x="171" y="0"/>
                    <a:pt x="0" y="219"/>
                    <a:pt x="0" y="403"/>
                  </a:cubicBezTo>
                  <a:cubicBezTo>
                    <a:pt x="0" y="586"/>
                    <a:pt x="113" y="653"/>
                    <a:pt x="401" y="653"/>
                  </a:cubicBezTo>
                  <a:cubicBezTo>
                    <a:pt x="689" y="653"/>
                    <a:pt x="802" y="586"/>
                    <a:pt x="802" y="403"/>
                  </a:cubicBezTo>
                  <a:cubicBezTo>
                    <a:pt x="802" y="219"/>
                    <a:pt x="615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微软雅黑 Light"/>
                  <a:cs typeface="+mn-cs"/>
                </a:rPr>
                <a:t>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149007" y="1789562"/>
            <a:ext cx="2727364" cy="553998"/>
            <a:chOff x="6149007" y="2430082"/>
            <a:chExt cx="2727364" cy="553998"/>
          </a:xfrm>
        </p:grpSpPr>
        <p:sp>
          <p:nvSpPr>
            <p:cNvPr id="5" name="文本框 4"/>
            <p:cNvSpPr txBox="1"/>
            <p:nvPr/>
          </p:nvSpPr>
          <p:spPr>
            <a:xfrm>
              <a:off x="6889830" y="2430082"/>
              <a:ext cx="198654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C1C1C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研究目标</a:t>
              </a:r>
              <a:endPara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6149007" y="2450181"/>
              <a:ext cx="624771" cy="508423"/>
            </a:xfrm>
            <a:custGeom>
              <a:avLst/>
              <a:gdLst>
                <a:gd name="T0" fmla="*/ 393 w 802"/>
                <a:gd name="T1" fmla="*/ 0 h 653"/>
                <a:gd name="T2" fmla="*/ 0 w 802"/>
                <a:gd name="T3" fmla="*/ 403 h 653"/>
                <a:gd name="T4" fmla="*/ 401 w 802"/>
                <a:gd name="T5" fmla="*/ 653 h 653"/>
                <a:gd name="T6" fmla="*/ 802 w 802"/>
                <a:gd name="T7" fmla="*/ 403 h 653"/>
                <a:gd name="T8" fmla="*/ 393 w 802"/>
                <a:gd name="T9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653">
                  <a:moveTo>
                    <a:pt x="393" y="0"/>
                  </a:moveTo>
                  <a:cubicBezTo>
                    <a:pt x="171" y="0"/>
                    <a:pt x="0" y="219"/>
                    <a:pt x="0" y="403"/>
                  </a:cubicBezTo>
                  <a:cubicBezTo>
                    <a:pt x="0" y="586"/>
                    <a:pt x="113" y="653"/>
                    <a:pt x="401" y="653"/>
                  </a:cubicBezTo>
                  <a:cubicBezTo>
                    <a:pt x="689" y="653"/>
                    <a:pt x="802" y="586"/>
                    <a:pt x="802" y="403"/>
                  </a:cubicBezTo>
                  <a:cubicBezTo>
                    <a:pt x="802" y="219"/>
                    <a:pt x="615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微软雅黑 Light"/>
                  <a:cs typeface="+mn-cs"/>
                </a:rPr>
                <a:t>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149007" y="2897789"/>
            <a:ext cx="2727364" cy="553998"/>
            <a:chOff x="6149007" y="3271981"/>
            <a:chExt cx="2727364" cy="553998"/>
          </a:xfrm>
        </p:grpSpPr>
        <p:sp>
          <p:nvSpPr>
            <p:cNvPr id="7" name="文本框 6"/>
            <p:cNvSpPr txBox="1"/>
            <p:nvPr/>
          </p:nvSpPr>
          <p:spPr>
            <a:xfrm>
              <a:off x="6889830" y="3271981"/>
              <a:ext cx="198654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C1C1C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分析思路</a:t>
              </a:r>
              <a:endPara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6149007" y="3292080"/>
              <a:ext cx="624771" cy="508423"/>
            </a:xfrm>
            <a:custGeom>
              <a:avLst/>
              <a:gdLst>
                <a:gd name="T0" fmla="*/ 393 w 802"/>
                <a:gd name="T1" fmla="*/ 0 h 653"/>
                <a:gd name="T2" fmla="*/ 0 w 802"/>
                <a:gd name="T3" fmla="*/ 403 h 653"/>
                <a:gd name="T4" fmla="*/ 401 w 802"/>
                <a:gd name="T5" fmla="*/ 653 h 653"/>
                <a:gd name="T6" fmla="*/ 802 w 802"/>
                <a:gd name="T7" fmla="*/ 403 h 653"/>
                <a:gd name="T8" fmla="*/ 393 w 802"/>
                <a:gd name="T9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653">
                  <a:moveTo>
                    <a:pt x="393" y="0"/>
                  </a:moveTo>
                  <a:cubicBezTo>
                    <a:pt x="171" y="0"/>
                    <a:pt x="0" y="219"/>
                    <a:pt x="0" y="403"/>
                  </a:cubicBezTo>
                  <a:cubicBezTo>
                    <a:pt x="0" y="586"/>
                    <a:pt x="113" y="653"/>
                    <a:pt x="401" y="653"/>
                  </a:cubicBezTo>
                  <a:cubicBezTo>
                    <a:pt x="689" y="653"/>
                    <a:pt x="802" y="586"/>
                    <a:pt x="802" y="403"/>
                  </a:cubicBezTo>
                  <a:cubicBezTo>
                    <a:pt x="802" y="219"/>
                    <a:pt x="615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微软雅黑 Light"/>
                  <a:cs typeface="+mn-cs"/>
                </a:rPr>
                <a:t>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49007" y="4006016"/>
            <a:ext cx="2727364" cy="553998"/>
            <a:chOff x="6149007" y="4113880"/>
            <a:chExt cx="2727364" cy="553998"/>
          </a:xfrm>
        </p:grpSpPr>
        <p:sp>
          <p:nvSpPr>
            <p:cNvPr id="9" name="文本框 8"/>
            <p:cNvSpPr txBox="1"/>
            <p:nvPr/>
          </p:nvSpPr>
          <p:spPr>
            <a:xfrm>
              <a:off x="6889830" y="4113880"/>
              <a:ext cx="198654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C1C1C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分析结论</a:t>
              </a:r>
              <a:endPara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6149007" y="4133979"/>
              <a:ext cx="624771" cy="508423"/>
            </a:xfrm>
            <a:custGeom>
              <a:avLst/>
              <a:gdLst>
                <a:gd name="T0" fmla="*/ 393 w 802"/>
                <a:gd name="T1" fmla="*/ 0 h 653"/>
                <a:gd name="T2" fmla="*/ 0 w 802"/>
                <a:gd name="T3" fmla="*/ 403 h 653"/>
                <a:gd name="T4" fmla="*/ 401 w 802"/>
                <a:gd name="T5" fmla="*/ 653 h 653"/>
                <a:gd name="T6" fmla="*/ 802 w 802"/>
                <a:gd name="T7" fmla="*/ 403 h 653"/>
                <a:gd name="T8" fmla="*/ 393 w 802"/>
                <a:gd name="T9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653">
                  <a:moveTo>
                    <a:pt x="393" y="0"/>
                  </a:moveTo>
                  <a:cubicBezTo>
                    <a:pt x="171" y="0"/>
                    <a:pt x="0" y="219"/>
                    <a:pt x="0" y="403"/>
                  </a:cubicBezTo>
                  <a:cubicBezTo>
                    <a:pt x="0" y="586"/>
                    <a:pt x="113" y="653"/>
                    <a:pt x="401" y="653"/>
                  </a:cubicBezTo>
                  <a:cubicBezTo>
                    <a:pt x="689" y="653"/>
                    <a:pt x="802" y="586"/>
                    <a:pt x="802" y="403"/>
                  </a:cubicBezTo>
                  <a:cubicBezTo>
                    <a:pt x="802" y="219"/>
                    <a:pt x="615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微软雅黑 Light"/>
                  <a:cs typeface="+mn-cs"/>
                </a:rPr>
                <a:t>4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149007" y="5114244"/>
            <a:ext cx="3262622" cy="553998"/>
            <a:chOff x="6149007" y="4955779"/>
            <a:chExt cx="3262622" cy="553998"/>
          </a:xfrm>
        </p:grpSpPr>
        <p:sp>
          <p:nvSpPr>
            <p:cNvPr id="11" name="文本框 10"/>
            <p:cNvSpPr txBox="1"/>
            <p:nvPr/>
          </p:nvSpPr>
          <p:spPr>
            <a:xfrm>
              <a:off x="6889830" y="4955779"/>
              <a:ext cx="252179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C1C1C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统计分析</a:t>
              </a:r>
              <a:endParaRPr kumimoji="0" lang="zh-CN" alt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6149007" y="4975878"/>
              <a:ext cx="624771" cy="508423"/>
            </a:xfrm>
            <a:custGeom>
              <a:avLst/>
              <a:gdLst>
                <a:gd name="T0" fmla="*/ 393 w 802"/>
                <a:gd name="T1" fmla="*/ 0 h 653"/>
                <a:gd name="T2" fmla="*/ 0 w 802"/>
                <a:gd name="T3" fmla="*/ 403 h 653"/>
                <a:gd name="T4" fmla="*/ 401 w 802"/>
                <a:gd name="T5" fmla="*/ 653 h 653"/>
                <a:gd name="T6" fmla="*/ 802 w 802"/>
                <a:gd name="T7" fmla="*/ 403 h 653"/>
                <a:gd name="T8" fmla="*/ 393 w 802"/>
                <a:gd name="T9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2" h="653">
                  <a:moveTo>
                    <a:pt x="393" y="0"/>
                  </a:moveTo>
                  <a:cubicBezTo>
                    <a:pt x="171" y="0"/>
                    <a:pt x="0" y="219"/>
                    <a:pt x="0" y="403"/>
                  </a:cubicBezTo>
                  <a:cubicBezTo>
                    <a:pt x="0" y="586"/>
                    <a:pt x="113" y="653"/>
                    <a:pt x="401" y="653"/>
                  </a:cubicBezTo>
                  <a:cubicBezTo>
                    <a:pt x="689" y="653"/>
                    <a:pt x="802" y="586"/>
                    <a:pt x="802" y="403"/>
                  </a:cubicBezTo>
                  <a:cubicBezTo>
                    <a:pt x="802" y="219"/>
                    <a:pt x="615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微软雅黑 Light"/>
                  <a:cs typeface="+mn-cs"/>
                </a:rPr>
                <a:t>5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endParaRPr>
            </a:p>
          </p:txBody>
        </p:sp>
      </p:grpSp>
      <p:sp>
        <p:nvSpPr>
          <p:cNvPr id="13" name="Freeform 5"/>
          <p:cNvSpPr>
            <a:spLocks/>
          </p:cNvSpPr>
          <p:nvPr/>
        </p:nvSpPr>
        <p:spPr bwMode="auto">
          <a:xfrm>
            <a:off x="1565440" y="2467307"/>
            <a:ext cx="2382446" cy="1938766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1"/>
            </a:solidFill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>
                <a:ln>
                  <a:noFill/>
                </a:ln>
                <a:solidFill>
                  <a:srgbClr val="63D7A6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rPr>
              <a:t>目录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46065" y="3777411"/>
            <a:ext cx="1509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63D7A6"/>
                </a:solidFill>
                <a:effectLst/>
                <a:uLnTx/>
                <a:uFillTx/>
                <a:latin typeface="Segoe UI Light"/>
                <a:ea typeface="微软雅黑 Light"/>
                <a:cs typeface="+mn-cs"/>
              </a:rPr>
              <a:t>CONTENT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63D7A6"/>
              </a:solidFill>
              <a:effectLst/>
              <a:uLnTx/>
              <a:uFillTx/>
              <a:latin typeface="Segoe UI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292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485775" y="1876425"/>
            <a:ext cx="371475" cy="371475"/>
          </a:xfrm>
          <a:prstGeom prst="ellipse">
            <a:avLst/>
          </a:prstGeom>
          <a:solidFill>
            <a:srgbClr val="8CC4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85533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4715954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8674637" y="4342936"/>
            <a:ext cx="6667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283825" y="5228582"/>
            <a:ext cx="318925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进攻手段占比基本不变</a:t>
            </a:r>
            <a:endParaRPr lang="zh-CN" altLang="zh-CN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36" y="506806"/>
            <a:ext cx="9658320" cy="428687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485775" y="214418"/>
            <a:ext cx="1415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骑士队</a:t>
            </a:r>
          </a:p>
        </p:txBody>
      </p:sp>
    </p:spTree>
    <p:extLst>
      <p:ext uri="{BB962C8B-B14F-4D97-AF65-F5344CB8AC3E}">
        <p14:creationId xmlns:p14="http://schemas.microsoft.com/office/powerpoint/2010/main" val="107200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1" y="0"/>
            <a:ext cx="7809062" cy="564471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310809" y="1899026"/>
            <a:ext cx="30963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 Light"/>
                <a:ea typeface="微软雅黑" panose="020B0503020204020204" pitchFamily="34" charset="-122"/>
              </a:rPr>
              <a:t>场均投篮数下降</a:t>
            </a:r>
            <a:r>
              <a:rPr lang="en-US" altLang="zh-CN" sz="2000" dirty="0" smtClean="0">
                <a:latin typeface="微软雅黑 Light"/>
                <a:ea typeface="微软雅黑" panose="020B0503020204020204" pitchFamily="34" charset="-122"/>
              </a:rPr>
              <a:t>19</a:t>
            </a:r>
            <a:r>
              <a:rPr lang="zh-CN" altLang="en-US" sz="2000" dirty="0" smtClean="0">
                <a:latin typeface="微软雅黑 Light"/>
                <a:ea typeface="微软雅黑" panose="020B0503020204020204" pitchFamily="34" charset="-122"/>
              </a:rPr>
              <a:t>次</a:t>
            </a:r>
            <a:endParaRPr lang="en-US" altLang="zh-CN" sz="2000" dirty="0" smtClean="0">
              <a:latin typeface="微软雅黑 Light"/>
              <a:ea typeface="微软雅黑" panose="020B0503020204020204" pitchFamily="34" charset="-122"/>
            </a:endParaRPr>
          </a:p>
          <a:p>
            <a:endParaRPr lang="en-US" altLang="zh-CN" sz="2000" dirty="0" smtClean="0">
              <a:latin typeface="微软雅黑 Light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 Light"/>
                <a:ea typeface="微软雅黑" panose="020B0503020204020204" pitchFamily="34" charset="-122"/>
              </a:rPr>
              <a:t>下降了</a:t>
            </a:r>
            <a:r>
              <a:rPr lang="en-US" altLang="zh-CN" sz="2000" dirty="0" smtClean="0">
                <a:latin typeface="微软雅黑 Light"/>
                <a:ea typeface="微软雅黑" panose="020B0503020204020204" pitchFamily="34" charset="-122"/>
              </a:rPr>
              <a:t>22.4%</a:t>
            </a:r>
          </a:p>
          <a:p>
            <a:endParaRPr lang="en-US" altLang="zh-CN" sz="2000" dirty="0" smtClean="0">
              <a:latin typeface="微软雅黑 Light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 Light"/>
                <a:ea typeface="微软雅黑" panose="020B0503020204020204" pitchFamily="34" charset="-122"/>
              </a:rPr>
              <a:t>排在联盟倒数</a:t>
            </a:r>
            <a:endParaRPr lang="zh-CN" altLang="en-US" sz="2000" dirty="0">
              <a:latin typeface="微软雅黑 Light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014042" y="724159"/>
            <a:ext cx="14157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骑士队</a:t>
            </a:r>
          </a:p>
        </p:txBody>
      </p:sp>
    </p:spTree>
    <p:extLst>
      <p:ext uri="{BB962C8B-B14F-4D97-AF65-F5344CB8AC3E}">
        <p14:creationId xmlns:p14="http://schemas.microsoft.com/office/powerpoint/2010/main" val="29686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65677" y="1084744"/>
            <a:ext cx="189147" cy="189147"/>
          </a:xfrm>
          <a:prstGeom prst="ellipse">
            <a:avLst/>
          </a:prstGeom>
          <a:solidFill>
            <a:srgbClr val="F2C44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15725" y="2036801"/>
            <a:ext cx="0" cy="1076325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: 形状 13"/>
          <p:cNvSpPr/>
          <p:nvPr/>
        </p:nvSpPr>
        <p:spPr>
          <a:xfrm>
            <a:off x="676840" y="4772025"/>
            <a:ext cx="488837" cy="488837"/>
          </a:xfrm>
          <a:custGeom>
            <a:avLst/>
            <a:gdLst>
              <a:gd name="connsiteX0" fmla="*/ 387124 w 774248"/>
              <a:gd name="connsiteY0" fmla="*/ 0 h 774248"/>
              <a:gd name="connsiteX1" fmla="*/ 603569 w 774248"/>
              <a:gd name="connsiteY1" fmla="*/ 66115 h 774248"/>
              <a:gd name="connsiteX2" fmla="*/ 640316 w 774248"/>
              <a:gd name="connsiteY2" fmla="*/ 96434 h 774248"/>
              <a:gd name="connsiteX3" fmla="*/ 640316 w 774248"/>
              <a:gd name="connsiteY3" fmla="*/ 157232 h 774248"/>
              <a:gd name="connsiteX4" fmla="*/ 686035 w 774248"/>
              <a:gd name="connsiteY4" fmla="*/ 157232 h 774248"/>
              <a:gd name="connsiteX5" fmla="*/ 686035 w 774248"/>
              <a:gd name="connsiteY5" fmla="*/ 143896 h 774248"/>
              <a:gd name="connsiteX6" fmla="*/ 708133 w 774248"/>
              <a:gd name="connsiteY6" fmla="*/ 170679 h 774248"/>
              <a:gd name="connsiteX7" fmla="*/ 774248 w 774248"/>
              <a:gd name="connsiteY7" fmla="*/ 387124 h 774248"/>
              <a:gd name="connsiteX8" fmla="*/ 387124 w 774248"/>
              <a:gd name="connsiteY8" fmla="*/ 774248 h 774248"/>
              <a:gd name="connsiteX9" fmla="*/ 0 w 774248"/>
              <a:gd name="connsiteY9" fmla="*/ 387124 h 774248"/>
              <a:gd name="connsiteX10" fmla="*/ 387124 w 774248"/>
              <a:gd name="connsiteY10" fmla="*/ 0 h 774248"/>
              <a:gd name="connsiteX0-1" fmla="*/ 640316 w 774248"/>
              <a:gd name="connsiteY0-2" fmla="*/ 157232 h 774248"/>
              <a:gd name="connsiteX1-3" fmla="*/ 686035 w 774248"/>
              <a:gd name="connsiteY1-4" fmla="*/ 157232 h 774248"/>
              <a:gd name="connsiteX2-5" fmla="*/ 686035 w 774248"/>
              <a:gd name="connsiteY2-6" fmla="*/ 143896 h 774248"/>
              <a:gd name="connsiteX3-7" fmla="*/ 708133 w 774248"/>
              <a:gd name="connsiteY3-8" fmla="*/ 170679 h 774248"/>
              <a:gd name="connsiteX4-9" fmla="*/ 774248 w 774248"/>
              <a:gd name="connsiteY4-10" fmla="*/ 387124 h 774248"/>
              <a:gd name="connsiteX5-11" fmla="*/ 387124 w 774248"/>
              <a:gd name="connsiteY5-12" fmla="*/ 774248 h 774248"/>
              <a:gd name="connsiteX6-13" fmla="*/ 0 w 774248"/>
              <a:gd name="connsiteY6-14" fmla="*/ 387124 h 774248"/>
              <a:gd name="connsiteX7-15" fmla="*/ 387124 w 774248"/>
              <a:gd name="connsiteY7-16" fmla="*/ 0 h 774248"/>
              <a:gd name="connsiteX8-17" fmla="*/ 603569 w 774248"/>
              <a:gd name="connsiteY8-18" fmla="*/ 66115 h 774248"/>
              <a:gd name="connsiteX9-19" fmla="*/ 640316 w 774248"/>
              <a:gd name="connsiteY9-20" fmla="*/ 96434 h 774248"/>
              <a:gd name="connsiteX10-21" fmla="*/ 731756 w 774248"/>
              <a:gd name="connsiteY10-22" fmla="*/ 248672 h 774248"/>
              <a:gd name="connsiteX0-23" fmla="*/ 686035 w 774248"/>
              <a:gd name="connsiteY0-24" fmla="*/ 157232 h 774248"/>
              <a:gd name="connsiteX1-25" fmla="*/ 686035 w 774248"/>
              <a:gd name="connsiteY1-26" fmla="*/ 143896 h 774248"/>
              <a:gd name="connsiteX2-27" fmla="*/ 708133 w 774248"/>
              <a:gd name="connsiteY2-28" fmla="*/ 170679 h 774248"/>
              <a:gd name="connsiteX3-29" fmla="*/ 774248 w 774248"/>
              <a:gd name="connsiteY3-30" fmla="*/ 387124 h 774248"/>
              <a:gd name="connsiteX4-31" fmla="*/ 387124 w 774248"/>
              <a:gd name="connsiteY4-32" fmla="*/ 774248 h 774248"/>
              <a:gd name="connsiteX5-33" fmla="*/ 0 w 774248"/>
              <a:gd name="connsiteY5-34" fmla="*/ 387124 h 774248"/>
              <a:gd name="connsiteX6-35" fmla="*/ 387124 w 774248"/>
              <a:gd name="connsiteY6-36" fmla="*/ 0 h 774248"/>
              <a:gd name="connsiteX7-37" fmla="*/ 603569 w 774248"/>
              <a:gd name="connsiteY7-38" fmla="*/ 66115 h 774248"/>
              <a:gd name="connsiteX8-39" fmla="*/ 640316 w 774248"/>
              <a:gd name="connsiteY8-40" fmla="*/ 96434 h 774248"/>
              <a:gd name="connsiteX9-41" fmla="*/ 731756 w 774248"/>
              <a:gd name="connsiteY9-42" fmla="*/ 248672 h 774248"/>
              <a:gd name="connsiteX0-43" fmla="*/ 686035 w 774248"/>
              <a:gd name="connsiteY0-44" fmla="*/ 157232 h 774248"/>
              <a:gd name="connsiteX1-45" fmla="*/ 686035 w 774248"/>
              <a:gd name="connsiteY1-46" fmla="*/ 143896 h 774248"/>
              <a:gd name="connsiteX2-47" fmla="*/ 708133 w 774248"/>
              <a:gd name="connsiteY2-48" fmla="*/ 170679 h 774248"/>
              <a:gd name="connsiteX3-49" fmla="*/ 774248 w 774248"/>
              <a:gd name="connsiteY3-50" fmla="*/ 387124 h 774248"/>
              <a:gd name="connsiteX4-51" fmla="*/ 387124 w 774248"/>
              <a:gd name="connsiteY4-52" fmla="*/ 774248 h 774248"/>
              <a:gd name="connsiteX5-53" fmla="*/ 0 w 774248"/>
              <a:gd name="connsiteY5-54" fmla="*/ 387124 h 774248"/>
              <a:gd name="connsiteX6-55" fmla="*/ 387124 w 774248"/>
              <a:gd name="connsiteY6-56" fmla="*/ 0 h 774248"/>
              <a:gd name="connsiteX7-57" fmla="*/ 603569 w 774248"/>
              <a:gd name="connsiteY7-58" fmla="*/ 66115 h 774248"/>
              <a:gd name="connsiteX8-59" fmla="*/ 640316 w 774248"/>
              <a:gd name="connsiteY8-60" fmla="*/ 96434 h 774248"/>
              <a:gd name="connsiteX0-61" fmla="*/ 686035 w 774248"/>
              <a:gd name="connsiteY0-62" fmla="*/ 157232 h 774248"/>
              <a:gd name="connsiteX1-63" fmla="*/ 686035 w 774248"/>
              <a:gd name="connsiteY1-64" fmla="*/ 143896 h 774248"/>
              <a:gd name="connsiteX2-65" fmla="*/ 708133 w 774248"/>
              <a:gd name="connsiteY2-66" fmla="*/ 170679 h 774248"/>
              <a:gd name="connsiteX3-67" fmla="*/ 774248 w 774248"/>
              <a:gd name="connsiteY3-68" fmla="*/ 387124 h 774248"/>
              <a:gd name="connsiteX4-69" fmla="*/ 387124 w 774248"/>
              <a:gd name="connsiteY4-70" fmla="*/ 774248 h 774248"/>
              <a:gd name="connsiteX5-71" fmla="*/ 0 w 774248"/>
              <a:gd name="connsiteY5-72" fmla="*/ 387124 h 774248"/>
              <a:gd name="connsiteX6-73" fmla="*/ 387124 w 774248"/>
              <a:gd name="connsiteY6-74" fmla="*/ 0 h 774248"/>
              <a:gd name="connsiteX7-75" fmla="*/ 603569 w 774248"/>
              <a:gd name="connsiteY7-76" fmla="*/ 66115 h 774248"/>
              <a:gd name="connsiteX0-77" fmla="*/ 686035 w 774248"/>
              <a:gd name="connsiteY0-78" fmla="*/ 157232 h 774248"/>
              <a:gd name="connsiteX1-79" fmla="*/ 686035 w 774248"/>
              <a:gd name="connsiteY1-80" fmla="*/ 143896 h 774248"/>
              <a:gd name="connsiteX2-81" fmla="*/ 708133 w 774248"/>
              <a:gd name="connsiteY2-82" fmla="*/ 170679 h 774248"/>
              <a:gd name="connsiteX3-83" fmla="*/ 774248 w 774248"/>
              <a:gd name="connsiteY3-84" fmla="*/ 387124 h 774248"/>
              <a:gd name="connsiteX4-85" fmla="*/ 387124 w 774248"/>
              <a:gd name="connsiteY4-86" fmla="*/ 774248 h 774248"/>
              <a:gd name="connsiteX5-87" fmla="*/ 0 w 774248"/>
              <a:gd name="connsiteY5-88" fmla="*/ 387124 h 774248"/>
              <a:gd name="connsiteX6-89" fmla="*/ 387124 w 774248"/>
              <a:gd name="connsiteY6-90" fmla="*/ 0 h 774248"/>
              <a:gd name="connsiteX0-91" fmla="*/ 686035 w 774248"/>
              <a:gd name="connsiteY0-92" fmla="*/ 13336 h 630352"/>
              <a:gd name="connsiteX1-93" fmla="*/ 686035 w 774248"/>
              <a:gd name="connsiteY1-94" fmla="*/ 0 h 630352"/>
              <a:gd name="connsiteX2-95" fmla="*/ 708133 w 774248"/>
              <a:gd name="connsiteY2-96" fmla="*/ 26783 h 630352"/>
              <a:gd name="connsiteX3-97" fmla="*/ 774248 w 774248"/>
              <a:gd name="connsiteY3-98" fmla="*/ 243228 h 630352"/>
              <a:gd name="connsiteX4-99" fmla="*/ 387124 w 774248"/>
              <a:gd name="connsiteY4-100" fmla="*/ 630352 h 630352"/>
              <a:gd name="connsiteX5-101" fmla="*/ 0 w 774248"/>
              <a:gd name="connsiteY5-102" fmla="*/ 243228 h 630352"/>
              <a:gd name="connsiteX0-103" fmla="*/ 686035 w 774248"/>
              <a:gd name="connsiteY0-104" fmla="*/ 0 h 617016"/>
              <a:gd name="connsiteX1-105" fmla="*/ 708133 w 774248"/>
              <a:gd name="connsiteY1-106" fmla="*/ 13447 h 617016"/>
              <a:gd name="connsiteX2-107" fmla="*/ 774248 w 774248"/>
              <a:gd name="connsiteY2-108" fmla="*/ 229892 h 617016"/>
              <a:gd name="connsiteX3-109" fmla="*/ 387124 w 774248"/>
              <a:gd name="connsiteY3-110" fmla="*/ 617016 h 617016"/>
              <a:gd name="connsiteX4-111" fmla="*/ 0 w 774248"/>
              <a:gd name="connsiteY4-112" fmla="*/ 229892 h 617016"/>
              <a:gd name="connsiteX0-113" fmla="*/ 708133 w 774248"/>
              <a:gd name="connsiteY0-114" fmla="*/ 0 h 603569"/>
              <a:gd name="connsiteX1-115" fmla="*/ 774248 w 774248"/>
              <a:gd name="connsiteY1-116" fmla="*/ 216445 h 603569"/>
              <a:gd name="connsiteX2-117" fmla="*/ 387124 w 774248"/>
              <a:gd name="connsiteY2-118" fmla="*/ 603569 h 603569"/>
              <a:gd name="connsiteX3-119" fmla="*/ 0 w 774248"/>
              <a:gd name="connsiteY3-120" fmla="*/ 216445 h 603569"/>
              <a:gd name="connsiteX0-121" fmla="*/ 774248 w 774248"/>
              <a:gd name="connsiteY0-122" fmla="*/ 0 h 387124"/>
              <a:gd name="connsiteX1-123" fmla="*/ 387124 w 774248"/>
              <a:gd name="connsiteY1-124" fmla="*/ 387124 h 387124"/>
              <a:gd name="connsiteX2-125" fmla="*/ 0 w 774248"/>
              <a:gd name="connsiteY2-126" fmla="*/ 0 h 387124"/>
              <a:gd name="connsiteX0-127" fmla="*/ 387124 w 387124"/>
              <a:gd name="connsiteY0-128" fmla="*/ 387124 h 387124"/>
              <a:gd name="connsiteX1-129" fmla="*/ 0 w 387124"/>
              <a:gd name="connsiteY1-130" fmla="*/ 0 h 3871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</a:cxnLst>
            <a:rect l="l" t="t" r="r" b="b"/>
            <a:pathLst>
              <a:path w="387124" h="387124">
                <a:moveTo>
                  <a:pt x="387124" y="387124"/>
                </a:moveTo>
                <a:cubicBezTo>
                  <a:pt x="173321" y="387124"/>
                  <a:pt x="0" y="213803"/>
                  <a:pt x="0" y="0"/>
                </a:cubicBezTo>
              </a:path>
            </a:pathLst>
          </a:custGeom>
          <a:noFill/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/>
          <p:cNvSpPr/>
          <p:nvPr/>
        </p:nvSpPr>
        <p:spPr>
          <a:xfrm>
            <a:off x="8899343" y="5495771"/>
            <a:ext cx="910253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/>
          <p:cNvSpPr/>
          <p:nvPr/>
        </p:nvSpPr>
        <p:spPr>
          <a:xfrm>
            <a:off x="8766756" y="5668619"/>
            <a:ext cx="818646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: 圆角 29"/>
          <p:cNvSpPr/>
          <p:nvPr/>
        </p:nvSpPr>
        <p:spPr>
          <a:xfrm>
            <a:off x="8719342" y="5318256"/>
            <a:ext cx="568682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766756" y="5495771"/>
            <a:ext cx="96933" cy="96933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/>
          <p:cNvSpPr/>
          <p:nvPr/>
        </p:nvSpPr>
        <p:spPr>
          <a:xfrm>
            <a:off x="9354469" y="5318256"/>
            <a:ext cx="850336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/>
          <p:cNvSpPr/>
          <p:nvPr/>
        </p:nvSpPr>
        <p:spPr>
          <a:xfrm>
            <a:off x="10271250" y="5318256"/>
            <a:ext cx="424092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: 圆角 33"/>
          <p:cNvSpPr/>
          <p:nvPr/>
        </p:nvSpPr>
        <p:spPr>
          <a:xfrm>
            <a:off x="9874069" y="5495771"/>
            <a:ext cx="103370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: 圆角 34"/>
          <p:cNvSpPr/>
          <p:nvPr/>
        </p:nvSpPr>
        <p:spPr>
          <a:xfrm>
            <a:off x="10048976" y="5495771"/>
            <a:ext cx="757853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: 圆角 35"/>
          <p:cNvSpPr/>
          <p:nvPr/>
        </p:nvSpPr>
        <p:spPr>
          <a:xfrm>
            <a:off x="9662574" y="5668619"/>
            <a:ext cx="1277243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: 圆角 38"/>
          <p:cNvSpPr/>
          <p:nvPr/>
        </p:nvSpPr>
        <p:spPr>
          <a:xfrm>
            <a:off x="3614241" y="1264520"/>
            <a:ext cx="1188343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: 圆角 39"/>
          <p:cNvSpPr/>
          <p:nvPr/>
        </p:nvSpPr>
        <p:spPr>
          <a:xfrm>
            <a:off x="5044158" y="1264520"/>
            <a:ext cx="663558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872338" y="1266853"/>
            <a:ext cx="96933" cy="96933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: 圆角 41"/>
          <p:cNvSpPr/>
          <p:nvPr/>
        </p:nvSpPr>
        <p:spPr>
          <a:xfrm>
            <a:off x="3859228" y="1422407"/>
            <a:ext cx="818646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: 圆角 42"/>
          <p:cNvSpPr/>
          <p:nvPr/>
        </p:nvSpPr>
        <p:spPr>
          <a:xfrm>
            <a:off x="4755046" y="1422407"/>
            <a:ext cx="1147279" cy="101600"/>
          </a:xfrm>
          <a:prstGeom prst="roundRect">
            <a:avLst>
              <a:gd name="adj" fmla="val 50000"/>
            </a:avLst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/>
          <p:cNvSpPr/>
          <p:nvPr/>
        </p:nvSpPr>
        <p:spPr>
          <a:xfrm rot="5400000">
            <a:off x="4588138" y="1319004"/>
            <a:ext cx="3155406" cy="4100852"/>
          </a:xfrm>
          <a:prstGeom prst="roundRect">
            <a:avLst>
              <a:gd name="adj" fmla="val 8495"/>
            </a:avLst>
          </a:prstGeom>
          <a:solidFill>
            <a:schemeClr val="bg1"/>
          </a:solidFill>
          <a:ln w="381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282" y="1949614"/>
            <a:ext cx="2869117" cy="286911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59074" y="2574963"/>
            <a:ext cx="8809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源代码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655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3128" y="3455673"/>
            <a:ext cx="7155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研究背景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5429249" y="2297396"/>
            <a:ext cx="1263413" cy="1028133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微软雅黑 Light"/>
                <a:cs typeface="+mn-cs"/>
              </a:rPr>
              <a:t>1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37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2324267" y="2070399"/>
            <a:ext cx="1909258" cy="1814531"/>
          </a:xfrm>
          <a:custGeom>
            <a:avLst/>
            <a:gdLst/>
            <a:ahLst/>
            <a:cxnLst/>
            <a:rect l="l" t="t" r="r" b="b"/>
            <a:pathLst>
              <a:path w="1909258" h="1814531">
                <a:moveTo>
                  <a:pt x="945156" y="1330376"/>
                </a:moveTo>
                <a:cubicBezTo>
                  <a:pt x="900249" y="1358443"/>
                  <a:pt x="842010" y="1424400"/>
                  <a:pt x="770439" y="1528248"/>
                </a:cubicBezTo>
                <a:cubicBezTo>
                  <a:pt x="802716" y="1528248"/>
                  <a:pt x="886917" y="1517021"/>
                  <a:pt x="1023042" y="1494568"/>
                </a:cubicBezTo>
                <a:cubicBezTo>
                  <a:pt x="993572" y="1414577"/>
                  <a:pt x="967610" y="1359846"/>
                  <a:pt x="945156" y="1330376"/>
                </a:cubicBezTo>
                <a:close/>
                <a:moveTo>
                  <a:pt x="829380" y="0"/>
                </a:moveTo>
                <a:cubicBezTo>
                  <a:pt x="840607" y="0"/>
                  <a:pt x="869726" y="12279"/>
                  <a:pt x="916738" y="36838"/>
                </a:cubicBezTo>
                <a:cubicBezTo>
                  <a:pt x="963751" y="61396"/>
                  <a:pt x="995326" y="86657"/>
                  <a:pt x="1011464" y="112619"/>
                </a:cubicBezTo>
                <a:cubicBezTo>
                  <a:pt x="1027603" y="138581"/>
                  <a:pt x="1035672" y="158578"/>
                  <a:pt x="1035672" y="172612"/>
                </a:cubicBezTo>
                <a:cubicBezTo>
                  <a:pt x="1035672" y="186645"/>
                  <a:pt x="1026551" y="203135"/>
                  <a:pt x="1008307" y="222080"/>
                </a:cubicBezTo>
                <a:cubicBezTo>
                  <a:pt x="990064" y="241025"/>
                  <a:pt x="952875" y="274355"/>
                  <a:pt x="896741" y="322069"/>
                </a:cubicBezTo>
                <a:cubicBezTo>
                  <a:pt x="1025849" y="350136"/>
                  <a:pt x="1147239" y="434337"/>
                  <a:pt x="1260910" y="574672"/>
                </a:cubicBezTo>
                <a:cubicBezTo>
                  <a:pt x="1314237" y="640629"/>
                  <a:pt x="1379493" y="709042"/>
                  <a:pt x="1456677" y="779912"/>
                </a:cubicBezTo>
                <a:cubicBezTo>
                  <a:pt x="1533862" y="850781"/>
                  <a:pt x="1589996" y="895337"/>
                  <a:pt x="1625079" y="913581"/>
                </a:cubicBezTo>
                <a:cubicBezTo>
                  <a:pt x="1726121" y="964101"/>
                  <a:pt x="1798744" y="1010763"/>
                  <a:pt x="1842949" y="1053565"/>
                </a:cubicBezTo>
                <a:cubicBezTo>
                  <a:pt x="1887155" y="1096367"/>
                  <a:pt x="1909258" y="1132152"/>
                  <a:pt x="1909258" y="1160921"/>
                </a:cubicBezTo>
                <a:cubicBezTo>
                  <a:pt x="1909258" y="1189690"/>
                  <a:pt x="1875577" y="1204074"/>
                  <a:pt x="1808217" y="1204074"/>
                </a:cubicBezTo>
                <a:cubicBezTo>
                  <a:pt x="1771730" y="1204074"/>
                  <a:pt x="1724016" y="1199864"/>
                  <a:pt x="1665075" y="1191444"/>
                </a:cubicBezTo>
                <a:cubicBezTo>
                  <a:pt x="1606134" y="1183024"/>
                  <a:pt x="1552807" y="1160921"/>
                  <a:pt x="1505093" y="1125136"/>
                </a:cubicBezTo>
                <a:cubicBezTo>
                  <a:pt x="1457379" y="1089350"/>
                  <a:pt x="1405806" y="1034269"/>
                  <a:pt x="1350374" y="959891"/>
                </a:cubicBezTo>
                <a:cubicBezTo>
                  <a:pt x="1294941" y="885514"/>
                  <a:pt x="1225826" y="780964"/>
                  <a:pt x="1143029" y="646242"/>
                </a:cubicBezTo>
                <a:cubicBezTo>
                  <a:pt x="1117768" y="605545"/>
                  <a:pt x="1093911" y="575724"/>
                  <a:pt x="1071458" y="556779"/>
                </a:cubicBezTo>
                <a:cubicBezTo>
                  <a:pt x="1049004" y="537834"/>
                  <a:pt x="1016376" y="521695"/>
                  <a:pt x="973574" y="508363"/>
                </a:cubicBezTo>
                <a:cubicBezTo>
                  <a:pt x="930772" y="495031"/>
                  <a:pt x="862358" y="479945"/>
                  <a:pt x="768334" y="463105"/>
                </a:cubicBezTo>
                <a:cubicBezTo>
                  <a:pt x="706587" y="545903"/>
                  <a:pt x="650453" y="639927"/>
                  <a:pt x="599932" y="745179"/>
                </a:cubicBezTo>
                <a:cubicBezTo>
                  <a:pt x="745881" y="719918"/>
                  <a:pt x="826573" y="697465"/>
                  <a:pt x="842010" y="677818"/>
                </a:cubicBezTo>
                <a:cubicBezTo>
                  <a:pt x="853237" y="665188"/>
                  <a:pt x="869375" y="658873"/>
                  <a:pt x="890426" y="658873"/>
                </a:cubicBezTo>
                <a:cubicBezTo>
                  <a:pt x="911476" y="658873"/>
                  <a:pt x="949366" y="675713"/>
                  <a:pt x="1004097" y="709393"/>
                </a:cubicBezTo>
                <a:cubicBezTo>
                  <a:pt x="1058828" y="743074"/>
                  <a:pt x="1086193" y="782368"/>
                  <a:pt x="1086193" y="827275"/>
                </a:cubicBezTo>
                <a:cubicBezTo>
                  <a:pt x="1086193" y="845518"/>
                  <a:pt x="1081632" y="860955"/>
                  <a:pt x="1072510" y="873585"/>
                </a:cubicBezTo>
                <a:cubicBezTo>
                  <a:pt x="1063388" y="886215"/>
                  <a:pt x="1046548" y="893934"/>
                  <a:pt x="1021990" y="896741"/>
                </a:cubicBezTo>
                <a:cubicBezTo>
                  <a:pt x="997431" y="899547"/>
                  <a:pt x="964102" y="911476"/>
                  <a:pt x="922001" y="932526"/>
                </a:cubicBezTo>
                <a:cubicBezTo>
                  <a:pt x="816750" y="984450"/>
                  <a:pt x="735005" y="1021989"/>
                  <a:pt x="676766" y="1045145"/>
                </a:cubicBezTo>
                <a:cubicBezTo>
                  <a:pt x="618527" y="1068300"/>
                  <a:pt x="573970" y="1079878"/>
                  <a:pt x="543097" y="1079878"/>
                </a:cubicBezTo>
                <a:lnTo>
                  <a:pt x="492576" y="1073563"/>
                </a:lnTo>
                <a:cubicBezTo>
                  <a:pt x="472929" y="1073563"/>
                  <a:pt x="452230" y="1083737"/>
                  <a:pt x="430478" y="1104085"/>
                </a:cubicBezTo>
                <a:cubicBezTo>
                  <a:pt x="408726" y="1124434"/>
                  <a:pt x="397850" y="1139520"/>
                  <a:pt x="397850" y="1149344"/>
                </a:cubicBezTo>
                <a:cubicBezTo>
                  <a:pt x="397850" y="1159167"/>
                  <a:pt x="402762" y="1167236"/>
                  <a:pt x="412585" y="1173551"/>
                </a:cubicBezTo>
                <a:cubicBezTo>
                  <a:pt x="422409" y="1179866"/>
                  <a:pt x="436793" y="1183024"/>
                  <a:pt x="455738" y="1183024"/>
                </a:cubicBezTo>
                <a:cubicBezTo>
                  <a:pt x="474683" y="1183024"/>
                  <a:pt x="538185" y="1170043"/>
                  <a:pt x="646243" y="1144081"/>
                </a:cubicBezTo>
                <a:cubicBezTo>
                  <a:pt x="754301" y="1118119"/>
                  <a:pt x="823416" y="1098121"/>
                  <a:pt x="853588" y="1084088"/>
                </a:cubicBezTo>
                <a:cubicBezTo>
                  <a:pt x="883760" y="1070054"/>
                  <a:pt x="903758" y="1053916"/>
                  <a:pt x="913581" y="1035672"/>
                </a:cubicBezTo>
                <a:cubicBezTo>
                  <a:pt x="927614" y="1007605"/>
                  <a:pt x="952875" y="993572"/>
                  <a:pt x="989362" y="993572"/>
                </a:cubicBezTo>
                <a:cubicBezTo>
                  <a:pt x="1007605" y="993572"/>
                  <a:pt x="1019534" y="999185"/>
                  <a:pt x="1025147" y="1010412"/>
                </a:cubicBezTo>
                <a:cubicBezTo>
                  <a:pt x="1030761" y="1021639"/>
                  <a:pt x="1042689" y="1031462"/>
                  <a:pt x="1060933" y="1039882"/>
                </a:cubicBezTo>
                <a:cubicBezTo>
                  <a:pt x="1079176" y="1048302"/>
                  <a:pt x="1098823" y="1065142"/>
                  <a:pt x="1119873" y="1090403"/>
                </a:cubicBezTo>
                <a:cubicBezTo>
                  <a:pt x="1140924" y="1115663"/>
                  <a:pt x="1151449" y="1141625"/>
                  <a:pt x="1151449" y="1168289"/>
                </a:cubicBezTo>
                <a:cubicBezTo>
                  <a:pt x="1151449" y="1194952"/>
                  <a:pt x="1140924" y="1211091"/>
                  <a:pt x="1119873" y="1216704"/>
                </a:cubicBezTo>
                <a:cubicBezTo>
                  <a:pt x="1042689" y="1241965"/>
                  <a:pt x="989362" y="1277750"/>
                  <a:pt x="959891" y="1324060"/>
                </a:cubicBezTo>
                <a:cubicBezTo>
                  <a:pt x="1011815" y="1336691"/>
                  <a:pt x="1060231" y="1352829"/>
                  <a:pt x="1105138" y="1372476"/>
                </a:cubicBezTo>
                <a:cubicBezTo>
                  <a:pt x="1150045" y="1392123"/>
                  <a:pt x="1186883" y="1414927"/>
                  <a:pt x="1215652" y="1440889"/>
                </a:cubicBezTo>
                <a:cubicBezTo>
                  <a:pt x="1244421" y="1466851"/>
                  <a:pt x="1261612" y="1488253"/>
                  <a:pt x="1267225" y="1505093"/>
                </a:cubicBezTo>
                <a:cubicBezTo>
                  <a:pt x="1272838" y="1521933"/>
                  <a:pt x="1275645" y="1547193"/>
                  <a:pt x="1275645" y="1580874"/>
                </a:cubicBezTo>
                <a:cubicBezTo>
                  <a:pt x="1275645" y="1614554"/>
                  <a:pt x="1267927" y="1661917"/>
                  <a:pt x="1252490" y="1722963"/>
                </a:cubicBezTo>
                <a:cubicBezTo>
                  <a:pt x="1237053" y="1784009"/>
                  <a:pt x="1215301" y="1814531"/>
                  <a:pt x="1187234" y="1814531"/>
                </a:cubicBezTo>
                <a:cubicBezTo>
                  <a:pt x="1143730" y="1814531"/>
                  <a:pt x="1102331" y="1754187"/>
                  <a:pt x="1063038" y="1633499"/>
                </a:cubicBezTo>
                <a:cubicBezTo>
                  <a:pt x="952173" y="1646129"/>
                  <a:pt x="869375" y="1660865"/>
                  <a:pt x="814645" y="1677705"/>
                </a:cubicBezTo>
                <a:cubicBezTo>
                  <a:pt x="759914" y="1694545"/>
                  <a:pt x="710446" y="1718753"/>
                  <a:pt x="666240" y="1750328"/>
                </a:cubicBezTo>
                <a:cubicBezTo>
                  <a:pt x="622035" y="1781903"/>
                  <a:pt x="588706" y="1797691"/>
                  <a:pt x="566252" y="1797691"/>
                </a:cubicBezTo>
                <a:cubicBezTo>
                  <a:pt x="533975" y="1797691"/>
                  <a:pt x="503101" y="1770326"/>
                  <a:pt x="473631" y="1715595"/>
                </a:cubicBezTo>
                <a:cubicBezTo>
                  <a:pt x="444161" y="1660865"/>
                  <a:pt x="429425" y="1617361"/>
                  <a:pt x="429425" y="1585084"/>
                </a:cubicBezTo>
                <a:cubicBezTo>
                  <a:pt x="429425" y="1564033"/>
                  <a:pt x="434688" y="1546141"/>
                  <a:pt x="445213" y="1531406"/>
                </a:cubicBezTo>
                <a:cubicBezTo>
                  <a:pt x="455738" y="1516670"/>
                  <a:pt x="470473" y="1507549"/>
                  <a:pt x="489419" y="1504040"/>
                </a:cubicBezTo>
                <a:cubicBezTo>
                  <a:pt x="508364" y="1500532"/>
                  <a:pt x="534677" y="1484744"/>
                  <a:pt x="568357" y="1456677"/>
                </a:cubicBezTo>
                <a:cubicBezTo>
                  <a:pt x="602037" y="1428610"/>
                  <a:pt x="623789" y="1401245"/>
                  <a:pt x="633613" y="1374581"/>
                </a:cubicBezTo>
                <a:cubicBezTo>
                  <a:pt x="616772" y="1375985"/>
                  <a:pt x="601336" y="1376686"/>
                  <a:pt x="587302" y="1376686"/>
                </a:cubicBezTo>
                <a:cubicBezTo>
                  <a:pt x="511521" y="1376686"/>
                  <a:pt x="453984" y="1355285"/>
                  <a:pt x="414690" y="1312483"/>
                </a:cubicBezTo>
                <a:cubicBezTo>
                  <a:pt x="375396" y="1269681"/>
                  <a:pt x="355750" y="1232492"/>
                  <a:pt x="355750" y="1200917"/>
                </a:cubicBezTo>
                <a:cubicBezTo>
                  <a:pt x="355750" y="1169341"/>
                  <a:pt x="377501" y="1131802"/>
                  <a:pt x="421005" y="1088298"/>
                </a:cubicBezTo>
                <a:cubicBezTo>
                  <a:pt x="464509" y="1044794"/>
                  <a:pt x="542395" y="981643"/>
                  <a:pt x="654663" y="898846"/>
                </a:cubicBezTo>
                <a:cubicBezTo>
                  <a:pt x="661680" y="894636"/>
                  <a:pt x="665188" y="889022"/>
                  <a:pt x="665188" y="882005"/>
                </a:cubicBezTo>
                <a:cubicBezTo>
                  <a:pt x="665188" y="874989"/>
                  <a:pt x="658171" y="862709"/>
                  <a:pt x="644138" y="845167"/>
                </a:cubicBezTo>
                <a:cubicBezTo>
                  <a:pt x="630104" y="827625"/>
                  <a:pt x="606949" y="810434"/>
                  <a:pt x="574672" y="793594"/>
                </a:cubicBezTo>
                <a:cubicBezTo>
                  <a:pt x="518538" y="907266"/>
                  <a:pt x="459948" y="1007254"/>
                  <a:pt x="398903" y="1093560"/>
                </a:cubicBezTo>
                <a:cubicBezTo>
                  <a:pt x="337857" y="1179866"/>
                  <a:pt x="276811" y="1246526"/>
                  <a:pt x="215765" y="1293538"/>
                </a:cubicBezTo>
                <a:cubicBezTo>
                  <a:pt x="154720" y="1340550"/>
                  <a:pt x="114373" y="1364056"/>
                  <a:pt x="94726" y="1364056"/>
                </a:cubicBezTo>
                <a:cubicBezTo>
                  <a:pt x="75079" y="1364056"/>
                  <a:pt x="54380" y="1357039"/>
                  <a:pt x="32628" y="1343006"/>
                </a:cubicBezTo>
                <a:cubicBezTo>
                  <a:pt x="10876" y="1328972"/>
                  <a:pt x="0" y="1315641"/>
                  <a:pt x="0" y="1303010"/>
                </a:cubicBezTo>
                <a:cubicBezTo>
                  <a:pt x="0" y="1290380"/>
                  <a:pt x="7719" y="1278803"/>
                  <a:pt x="23156" y="1268277"/>
                </a:cubicBezTo>
                <a:cubicBezTo>
                  <a:pt x="38592" y="1257752"/>
                  <a:pt x="92271" y="1191795"/>
                  <a:pt x="184190" y="1070405"/>
                </a:cubicBezTo>
                <a:cubicBezTo>
                  <a:pt x="276109" y="949015"/>
                  <a:pt x="328384" y="875690"/>
                  <a:pt x="341014" y="850430"/>
                </a:cubicBezTo>
                <a:cubicBezTo>
                  <a:pt x="430829" y="677818"/>
                  <a:pt x="503452" y="542044"/>
                  <a:pt x="558884" y="443108"/>
                </a:cubicBezTo>
                <a:cubicBezTo>
                  <a:pt x="614316" y="344171"/>
                  <a:pt x="658873" y="271899"/>
                  <a:pt x="692553" y="226290"/>
                </a:cubicBezTo>
                <a:cubicBezTo>
                  <a:pt x="726234" y="180681"/>
                  <a:pt x="755704" y="146650"/>
                  <a:pt x="780964" y="124196"/>
                </a:cubicBezTo>
                <a:cubicBezTo>
                  <a:pt x="806225" y="101743"/>
                  <a:pt x="818855" y="83148"/>
                  <a:pt x="818855" y="68413"/>
                </a:cubicBezTo>
                <a:cubicBezTo>
                  <a:pt x="818855" y="53678"/>
                  <a:pt x="817802" y="41749"/>
                  <a:pt x="815697" y="32628"/>
                </a:cubicBezTo>
                <a:cubicBezTo>
                  <a:pt x="813592" y="23506"/>
                  <a:pt x="812540" y="15787"/>
                  <a:pt x="812540" y="9472"/>
                </a:cubicBezTo>
                <a:cubicBezTo>
                  <a:pt x="812540" y="3157"/>
                  <a:pt x="818153" y="0"/>
                  <a:pt x="82938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16600" dirty="0">
              <a:solidFill>
                <a:srgbClr val="FFC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579694" y="733421"/>
            <a:ext cx="2150253" cy="2484738"/>
          </a:xfrm>
          <a:custGeom>
            <a:avLst/>
            <a:gdLst/>
            <a:ahLst/>
            <a:cxnLst/>
            <a:rect l="l" t="t" r="r" b="b"/>
            <a:pathLst>
              <a:path w="877824" h="1014375">
                <a:moveTo>
                  <a:pt x="187757" y="788823"/>
                </a:moveTo>
                <a:cubicBezTo>
                  <a:pt x="155245" y="821335"/>
                  <a:pt x="125578" y="842061"/>
                  <a:pt x="98755" y="851002"/>
                </a:cubicBezTo>
                <a:cubicBezTo>
                  <a:pt x="122327" y="868884"/>
                  <a:pt x="151181" y="879450"/>
                  <a:pt x="185319" y="882701"/>
                </a:cubicBezTo>
                <a:cubicBezTo>
                  <a:pt x="186944" y="840436"/>
                  <a:pt x="187757" y="809143"/>
                  <a:pt x="187757" y="788823"/>
                </a:cubicBezTo>
                <a:close/>
                <a:moveTo>
                  <a:pt x="677875" y="356007"/>
                </a:moveTo>
                <a:cubicBezTo>
                  <a:pt x="649427" y="409652"/>
                  <a:pt x="631546" y="455981"/>
                  <a:pt x="624231" y="494996"/>
                </a:cubicBezTo>
                <a:cubicBezTo>
                  <a:pt x="651866" y="477114"/>
                  <a:pt x="683159" y="461264"/>
                  <a:pt x="718109" y="447447"/>
                </a:cubicBezTo>
                <a:cubicBezTo>
                  <a:pt x="725424" y="444196"/>
                  <a:pt x="729082" y="439319"/>
                  <a:pt x="729082" y="432816"/>
                </a:cubicBezTo>
                <a:cubicBezTo>
                  <a:pt x="729082" y="418186"/>
                  <a:pt x="712013" y="392583"/>
                  <a:pt x="677875" y="356007"/>
                </a:cubicBezTo>
                <a:close/>
                <a:moveTo>
                  <a:pt x="293827" y="70714"/>
                </a:moveTo>
                <a:cubicBezTo>
                  <a:pt x="290576" y="70714"/>
                  <a:pt x="287325" y="71120"/>
                  <a:pt x="284074" y="71933"/>
                </a:cubicBezTo>
                <a:cubicBezTo>
                  <a:pt x="278384" y="76810"/>
                  <a:pt x="275539" y="86767"/>
                  <a:pt x="275539" y="101804"/>
                </a:cubicBezTo>
                <a:cubicBezTo>
                  <a:pt x="275539" y="116840"/>
                  <a:pt x="275946" y="132080"/>
                  <a:pt x="276759" y="147524"/>
                </a:cubicBezTo>
                <a:cubicBezTo>
                  <a:pt x="312522" y="133706"/>
                  <a:pt x="330403" y="123749"/>
                  <a:pt x="330403" y="117653"/>
                </a:cubicBezTo>
                <a:cubicBezTo>
                  <a:pt x="330403" y="111557"/>
                  <a:pt x="326746" y="102210"/>
                  <a:pt x="319431" y="89612"/>
                </a:cubicBezTo>
                <a:cubicBezTo>
                  <a:pt x="312115" y="77013"/>
                  <a:pt x="303581" y="70714"/>
                  <a:pt x="293827" y="70714"/>
                </a:cubicBezTo>
                <a:close/>
                <a:moveTo>
                  <a:pt x="250546" y="0"/>
                </a:moveTo>
                <a:cubicBezTo>
                  <a:pt x="259893" y="0"/>
                  <a:pt x="281839" y="11583"/>
                  <a:pt x="316383" y="34748"/>
                </a:cubicBezTo>
                <a:cubicBezTo>
                  <a:pt x="350927" y="57912"/>
                  <a:pt x="376733" y="80264"/>
                  <a:pt x="393802" y="101804"/>
                </a:cubicBezTo>
                <a:cubicBezTo>
                  <a:pt x="410871" y="123343"/>
                  <a:pt x="419405" y="144069"/>
                  <a:pt x="419405" y="163983"/>
                </a:cubicBezTo>
                <a:cubicBezTo>
                  <a:pt x="419405" y="183896"/>
                  <a:pt x="408026" y="198324"/>
                  <a:pt x="385267" y="207264"/>
                </a:cubicBezTo>
                <a:cubicBezTo>
                  <a:pt x="374701" y="211328"/>
                  <a:pt x="360071" y="218237"/>
                  <a:pt x="341376" y="227991"/>
                </a:cubicBezTo>
                <a:cubicBezTo>
                  <a:pt x="322682" y="237744"/>
                  <a:pt x="309271" y="245872"/>
                  <a:pt x="301143" y="252375"/>
                </a:cubicBezTo>
                <a:cubicBezTo>
                  <a:pt x="264567" y="281636"/>
                  <a:pt x="228803" y="305613"/>
                  <a:pt x="193853" y="324308"/>
                </a:cubicBezTo>
                <a:cubicBezTo>
                  <a:pt x="152400" y="387706"/>
                  <a:pt x="127203" y="439725"/>
                  <a:pt x="118263" y="480365"/>
                </a:cubicBezTo>
                <a:cubicBezTo>
                  <a:pt x="164592" y="461671"/>
                  <a:pt x="194259" y="442164"/>
                  <a:pt x="207264" y="421844"/>
                </a:cubicBezTo>
                <a:cubicBezTo>
                  <a:pt x="214579" y="394208"/>
                  <a:pt x="223927" y="374092"/>
                  <a:pt x="235306" y="361493"/>
                </a:cubicBezTo>
                <a:cubicBezTo>
                  <a:pt x="246685" y="348895"/>
                  <a:pt x="260706" y="342596"/>
                  <a:pt x="277368" y="342596"/>
                </a:cubicBezTo>
                <a:cubicBezTo>
                  <a:pt x="294031" y="342596"/>
                  <a:pt x="306426" y="347269"/>
                  <a:pt x="314554" y="356616"/>
                </a:cubicBezTo>
                <a:cubicBezTo>
                  <a:pt x="322682" y="365964"/>
                  <a:pt x="326746" y="379172"/>
                  <a:pt x="326746" y="396240"/>
                </a:cubicBezTo>
                <a:cubicBezTo>
                  <a:pt x="326746" y="413309"/>
                  <a:pt x="321463" y="433629"/>
                  <a:pt x="310896" y="457200"/>
                </a:cubicBezTo>
                <a:cubicBezTo>
                  <a:pt x="283261" y="519786"/>
                  <a:pt x="267411" y="568960"/>
                  <a:pt x="263347" y="604724"/>
                </a:cubicBezTo>
                <a:cubicBezTo>
                  <a:pt x="290983" y="582778"/>
                  <a:pt x="312522" y="554533"/>
                  <a:pt x="327965" y="519989"/>
                </a:cubicBezTo>
                <a:cubicBezTo>
                  <a:pt x="343408" y="485445"/>
                  <a:pt x="367792" y="446634"/>
                  <a:pt x="401117" y="403556"/>
                </a:cubicBezTo>
                <a:cubicBezTo>
                  <a:pt x="401117" y="384861"/>
                  <a:pt x="413715" y="365760"/>
                  <a:pt x="438912" y="346253"/>
                </a:cubicBezTo>
                <a:cubicBezTo>
                  <a:pt x="464109" y="326746"/>
                  <a:pt x="501498" y="299924"/>
                  <a:pt x="551079" y="265786"/>
                </a:cubicBezTo>
                <a:cubicBezTo>
                  <a:pt x="554330" y="238964"/>
                  <a:pt x="555955" y="216002"/>
                  <a:pt x="555955" y="196901"/>
                </a:cubicBezTo>
                <a:cubicBezTo>
                  <a:pt x="555955" y="177800"/>
                  <a:pt x="552704" y="161138"/>
                  <a:pt x="546202" y="146914"/>
                </a:cubicBezTo>
                <a:cubicBezTo>
                  <a:pt x="539699" y="132690"/>
                  <a:pt x="527101" y="117450"/>
                  <a:pt x="508407" y="101194"/>
                </a:cubicBezTo>
                <a:cubicBezTo>
                  <a:pt x="489712" y="84938"/>
                  <a:pt x="480365" y="66650"/>
                  <a:pt x="480365" y="46330"/>
                </a:cubicBezTo>
                <a:cubicBezTo>
                  <a:pt x="480365" y="34951"/>
                  <a:pt x="484429" y="25400"/>
                  <a:pt x="492557" y="17679"/>
                </a:cubicBezTo>
                <a:cubicBezTo>
                  <a:pt x="500685" y="9957"/>
                  <a:pt x="510845" y="6096"/>
                  <a:pt x="523037" y="6096"/>
                </a:cubicBezTo>
                <a:cubicBezTo>
                  <a:pt x="552298" y="6096"/>
                  <a:pt x="581355" y="23978"/>
                  <a:pt x="610210" y="59741"/>
                </a:cubicBezTo>
                <a:cubicBezTo>
                  <a:pt x="639064" y="95504"/>
                  <a:pt x="653898" y="138989"/>
                  <a:pt x="654711" y="190196"/>
                </a:cubicBezTo>
                <a:cubicBezTo>
                  <a:pt x="666903" y="184506"/>
                  <a:pt x="681330" y="181661"/>
                  <a:pt x="697992" y="181661"/>
                </a:cubicBezTo>
                <a:cubicBezTo>
                  <a:pt x="714655" y="181661"/>
                  <a:pt x="730707" y="188367"/>
                  <a:pt x="746151" y="201778"/>
                </a:cubicBezTo>
                <a:cubicBezTo>
                  <a:pt x="761594" y="215189"/>
                  <a:pt x="769315" y="228804"/>
                  <a:pt x="769315" y="242621"/>
                </a:cubicBezTo>
                <a:cubicBezTo>
                  <a:pt x="769315" y="256439"/>
                  <a:pt x="764032" y="267005"/>
                  <a:pt x="753466" y="274320"/>
                </a:cubicBezTo>
                <a:cubicBezTo>
                  <a:pt x="729082" y="289764"/>
                  <a:pt x="711607" y="306426"/>
                  <a:pt x="701040" y="324308"/>
                </a:cubicBezTo>
                <a:cubicBezTo>
                  <a:pt x="709168" y="350317"/>
                  <a:pt x="723189" y="371450"/>
                  <a:pt x="743103" y="387706"/>
                </a:cubicBezTo>
                <a:cubicBezTo>
                  <a:pt x="763016" y="403962"/>
                  <a:pt x="783743" y="412090"/>
                  <a:pt x="805282" y="412090"/>
                </a:cubicBezTo>
                <a:cubicBezTo>
                  <a:pt x="826821" y="412090"/>
                  <a:pt x="844296" y="417780"/>
                  <a:pt x="857707" y="429159"/>
                </a:cubicBezTo>
                <a:cubicBezTo>
                  <a:pt x="871119" y="440538"/>
                  <a:pt x="877824" y="452527"/>
                  <a:pt x="877824" y="465125"/>
                </a:cubicBezTo>
                <a:cubicBezTo>
                  <a:pt x="877824" y="477724"/>
                  <a:pt x="872135" y="488290"/>
                  <a:pt x="860755" y="496824"/>
                </a:cubicBezTo>
                <a:cubicBezTo>
                  <a:pt x="849376" y="505359"/>
                  <a:pt x="834746" y="510032"/>
                  <a:pt x="816864" y="510845"/>
                </a:cubicBezTo>
                <a:cubicBezTo>
                  <a:pt x="798983" y="511658"/>
                  <a:pt x="772363" y="520192"/>
                  <a:pt x="737007" y="536448"/>
                </a:cubicBezTo>
                <a:cubicBezTo>
                  <a:pt x="701650" y="552704"/>
                  <a:pt x="668935" y="570992"/>
                  <a:pt x="638861" y="591312"/>
                </a:cubicBezTo>
                <a:cubicBezTo>
                  <a:pt x="644551" y="606756"/>
                  <a:pt x="662839" y="615290"/>
                  <a:pt x="693725" y="616916"/>
                </a:cubicBezTo>
                <a:cubicBezTo>
                  <a:pt x="731927" y="617728"/>
                  <a:pt x="766471" y="631546"/>
                  <a:pt x="797357" y="658368"/>
                </a:cubicBezTo>
                <a:cubicBezTo>
                  <a:pt x="828243" y="685191"/>
                  <a:pt x="843687" y="717703"/>
                  <a:pt x="843687" y="755904"/>
                </a:cubicBezTo>
                <a:cubicBezTo>
                  <a:pt x="843687" y="772973"/>
                  <a:pt x="839013" y="793293"/>
                  <a:pt x="829666" y="816864"/>
                </a:cubicBezTo>
                <a:cubicBezTo>
                  <a:pt x="820319" y="840436"/>
                  <a:pt x="806907" y="862788"/>
                  <a:pt x="789432" y="883920"/>
                </a:cubicBezTo>
                <a:cubicBezTo>
                  <a:pt x="771957" y="905053"/>
                  <a:pt x="752043" y="922732"/>
                  <a:pt x="729691" y="936956"/>
                </a:cubicBezTo>
                <a:cubicBezTo>
                  <a:pt x="707339" y="951180"/>
                  <a:pt x="683971" y="960730"/>
                  <a:pt x="659587" y="965607"/>
                </a:cubicBezTo>
                <a:lnTo>
                  <a:pt x="607162" y="972922"/>
                </a:lnTo>
                <a:cubicBezTo>
                  <a:pt x="590906" y="975360"/>
                  <a:pt x="577901" y="976580"/>
                  <a:pt x="568147" y="976580"/>
                </a:cubicBezTo>
                <a:cubicBezTo>
                  <a:pt x="538074" y="976580"/>
                  <a:pt x="523037" y="965200"/>
                  <a:pt x="523037" y="942442"/>
                </a:cubicBezTo>
                <a:cubicBezTo>
                  <a:pt x="497027" y="935940"/>
                  <a:pt x="484023" y="930656"/>
                  <a:pt x="484023" y="926592"/>
                </a:cubicBezTo>
                <a:cubicBezTo>
                  <a:pt x="484023" y="922528"/>
                  <a:pt x="497027" y="917245"/>
                  <a:pt x="523037" y="910743"/>
                </a:cubicBezTo>
                <a:cubicBezTo>
                  <a:pt x="510845" y="900176"/>
                  <a:pt x="496824" y="889000"/>
                  <a:pt x="480975" y="877215"/>
                </a:cubicBezTo>
                <a:cubicBezTo>
                  <a:pt x="465125" y="865429"/>
                  <a:pt x="457200" y="855472"/>
                  <a:pt x="457200" y="847344"/>
                </a:cubicBezTo>
                <a:cubicBezTo>
                  <a:pt x="457200" y="833527"/>
                  <a:pt x="483210" y="826618"/>
                  <a:pt x="535229" y="826618"/>
                </a:cubicBezTo>
                <a:cubicBezTo>
                  <a:pt x="558800" y="826618"/>
                  <a:pt x="580339" y="832104"/>
                  <a:pt x="599847" y="843077"/>
                </a:cubicBezTo>
                <a:cubicBezTo>
                  <a:pt x="619354" y="854050"/>
                  <a:pt x="633984" y="869290"/>
                  <a:pt x="643738" y="888797"/>
                </a:cubicBezTo>
                <a:cubicBezTo>
                  <a:pt x="684378" y="870103"/>
                  <a:pt x="711607" y="846328"/>
                  <a:pt x="725424" y="817474"/>
                </a:cubicBezTo>
                <a:cubicBezTo>
                  <a:pt x="739242" y="788620"/>
                  <a:pt x="746151" y="765861"/>
                  <a:pt x="746151" y="749199"/>
                </a:cubicBezTo>
                <a:cubicBezTo>
                  <a:pt x="746151" y="732536"/>
                  <a:pt x="740461" y="721360"/>
                  <a:pt x="729082" y="715671"/>
                </a:cubicBezTo>
                <a:cubicBezTo>
                  <a:pt x="717703" y="709981"/>
                  <a:pt x="694335" y="707136"/>
                  <a:pt x="658978" y="707136"/>
                </a:cubicBezTo>
                <a:cubicBezTo>
                  <a:pt x="623621" y="707136"/>
                  <a:pt x="597611" y="703072"/>
                  <a:pt x="580949" y="694944"/>
                </a:cubicBezTo>
                <a:cubicBezTo>
                  <a:pt x="564287" y="686816"/>
                  <a:pt x="552298" y="674218"/>
                  <a:pt x="544983" y="657149"/>
                </a:cubicBezTo>
                <a:cubicBezTo>
                  <a:pt x="505155" y="686410"/>
                  <a:pt x="479755" y="705917"/>
                  <a:pt x="468783" y="715671"/>
                </a:cubicBezTo>
                <a:cubicBezTo>
                  <a:pt x="457810" y="725424"/>
                  <a:pt x="445415" y="730301"/>
                  <a:pt x="431597" y="730301"/>
                </a:cubicBezTo>
                <a:cubicBezTo>
                  <a:pt x="417779" y="730301"/>
                  <a:pt x="405587" y="721970"/>
                  <a:pt x="395021" y="705308"/>
                </a:cubicBezTo>
                <a:cubicBezTo>
                  <a:pt x="384455" y="688645"/>
                  <a:pt x="379171" y="668325"/>
                  <a:pt x="379171" y="644348"/>
                </a:cubicBezTo>
                <a:cubicBezTo>
                  <a:pt x="379171" y="620370"/>
                  <a:pt x="381203" y="602488"/>
                  <a:pt x="385267" y="590703"/>
                </a:cubicBezTo>
                <a:cubicBezTo>
                  <a:pt x="389331" y="578917"/>
                  <a:pt x="402336" y="563271"/>
                  <a:pt x="424282" y="543764"/>
                </a:cubicBezTo>
                <a:cubicBezTo>
                  <a:pt x="446227" y="524256"/>
                  <a:pt x="464109" y="505968"/>
                  <a:pt x="477927" y="488900"/>
                </a:cubicBezTo>
                <a:cubicBezTo>
                  <a:pt x="491744" y="471831"/>
                  <a:pt x="498653" y="461061"/>
                  <a:pt x="498653" y="456591"/>
                </a:cubicBezTo>
                <a:cubicBezTo>
                  <a:pt x="498653" y="452120"/>
                  <a:pt x="496621" y="449885"/>
                  <a:pt x="492557" y="449885"/>
                </a:cubicBezTo>
                <a:cubicBezTo>
                  <a:pt x="464109" y="449885"/>
                  <a:pt x="438099" y="462280"/>
                  <a:pt x="414528" y="487071"/>
                </a:cubicBezTo>
                <a:cubicBezTo>
                  <a:pt x="390957" y="511861"/>
                  <a:pt x="370434" y="544373"/>
                  <a:pt x="352959" y="584607"/>
                </a:cubicBezTo>
                <a:cubicBezTo>
                  <a:pt x="335483" y="624840"/>
                  <a:pt x="302768" y="671780"/>
                  <a:pt x="254813" y="725424"/>
                </a:cubicBezTo>
                <a:cubicBezTo>
                  <a:pt x="250749" y="761188"/>
                  <a:pt x="248717" y="794512"/>
                  <a:pt x="248717" y="825399"/>
                </a:cubicBezTo>
                <a:cubicBezTo>
                  <a:pt x="248717" y="879044"/>
                  <a:pt x="254203" y="915213"/>
                  <a:pt x="265176" y="933908"/>
                </a:cubicBezTo>
                <a:cubicBezTo>
                  <a:pt x="276149" y="952602"/>
                  <a:pt x="281635" y="969264"/>
                  <a:pt x="281635" y="983895"/>
                </a:cubicBezTo>
                <a:cubicBezTo>
                  <a:pt x="281635" y="1004215"/>
                  <a:pt x="273304" y="1014375"/>
                  <a:pt x="256642" y="1014375"/>
                </a:cubicBezTo>
                <a:cubicBezTo>
                  <a:pt x="239979" y="1014375"/>
                  <a:pt x="216205" y="1004824"/>
                  <a:pt x="185319" y="985724"/>
                </a:cubicBezTo>
                <a:cubicBezTo>
                  <a:pt x="154432" y="966623"/>
                  <a:pt x="129032" y="948538"/>
                  <a:pt x="109119" y="931469"/>
                </a:cubicBezTo>
                <a:cubicBezTo>
                  <a:pt x="89205" y="914400"/>
                  <a:pt x="69088" y="901802"/>
                  <a:pt x="48768" y="893674"/>
                </a:cubicBezTo>
                <a:cubicBezTo>
                  <a:pt x="35763" y="892861"/>
                  <a:pt x="24384" y="885749"/>
                  <a:pt x="14631" y="872338"/>
                </a:cubicBezTo>
                <a:cubicBezTo>
                  <a:pt x="4877" y="858927"/>
                  <a:pt x="0" y="845719"/>
                  <a:pt x="0" y="832714"/>
                </a:cubicBezTo>
                <a:cubicBezTo>
                  <a:pt x="0" y="805079"/>
                  <a:pt x="14834" y="779679"/>
                  <a:pt x="44501" y="756514"/>
                </a:cubicBezTo>
                <a:cubicBezTo>
                  <a:pt x="74168" y="733349"/>
                  <a:pt x="122327" y="702666"/>
                  <a:pt x="188976" y="664464"/>
                </a:cubicBezTo>
                <a:cubicBezTo>
                  <a:pt x="188976" y="630327"/>
                  <a:pt x="191008" y="593344"/>
                  <a:pt x="195072" y="553517"/>
                </a:cubicBezTo>
                <a:cubicBezTo>
                  <a:pt x="176378" y="564896"/>
                  <a:pt x="148336" y="583997"/>
                  <a:pt x="110947" y="610820"/>
                </a:cubicBezTo>
                <a:cubicBezTo>
                  <a:pt x="85751" y="628701"/>
                  <a:pt x="69088" y="637642"/>
                  <a:pt x="60960" y="637642"/>
                </a:cubicBezTo>
                <a:cubicBezTo>
                  <a:pt x="50394" y="637642"/>
                  <a:pt x="38202" y="625450"/>
                  <a:pt x="24384" y="601066"/>
                </a:cubicBezTo>
                <a:cubicBezTo>
                  <a:pt x="10567" y="576682"/>
                  <a:pt x="3658" y="560020"/>
                  <a:pt x="3658" y="551079"/>
                </a:cubicBezTo>
                <a:cubicBezTo>
                  <a:pt x="3658" y="542138"/>
                  <a:pt x="6503" y="532791"/>
                  <a:pt x="12192" y="523037"/>
                </a:cubicBezTo>
                <a:cubicBezTo>
                  <a:pt x="43079" y="473456"/>
                  <a:pt x="71527" y="411684"/>
                  <a:pt x="97536" y="337719"/>
                </a:cubicBezTo>
                <a:cubicBezTo>
                  <a:pt x="73152" y="335280"/>
                  <a:pt x="51003" y="321869"/>
                  <a:pt x="31090" y="297485"/>
                </a:cubicBezTo>
                <a:cubicBezTo>
                  <a:pt x="11176" y="273101"/>
                  <a:pt x="1219" y="252781"/>
                  <a:pt x="1219" y="236525"/>
                </a:cubicBezTo>
                <a:cubicBezTo>
                  <a:pt x="1219" y="220269"/>
                  <a:pt x="10160" y="212141"/>
                  <a:pt x="28042" y="212141"/>
                </a:cubicBezTo>
                <a:lnTo>
                  <a:pt x="48768" y="213360"/>
                </a:lnTo>
                <a:cubicBezTo>
                  <a:pt x="78842" y="213360"/>
                  <a:pt x="115011" y="205232"/>
                  <a:pt x="157277" y="188976"/>
                </a:cubicBezTo>
                <a:cubicBezTo>
                  <a:pt x="175159" y="131268"/>
                  <a:pt x="192837" y="85344"/>
                  <a:pt x="210312" y="51207"/>
                </a:cubicBezTo>
                <a:cubicBezTo>
                  <a:pt x="227787" y="17069"/>
                  <a:pt x="241199" y="0"/>
                  <a:pt x="250546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dirty="0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3" b="9899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3" y="3468931"/>
            <a:ext cx="2658143" cy="222542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938735" y="5760459"/>
            <a:ext cx="1432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2018/19</a:t>
            </a:r>
            <a:r>
              <a:rPr lang="zh-CN" altLang="en-US" dirty="0" smtClean="0">
                <a:solidFill>
                  <a:schemeClr val="bg1"/>
                </a:solidFill>
              </a:rPr>
              <a:t>赛季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17904" y="5945125"/>
            <a:ext cx="3458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328733" y="5945125"/>
            <a:ext cx="3458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02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>
            <a:off x="433932" y="743205"/>
            <a:ext cx="5228204" cy="4507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833891" y="2298239"/>
            <a:ext cx="19514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rgbClr val="00B0F0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数据来源</a:t>
            </a:r>
            <a:endParaRPr lang="zh-CN" altLang="en-US" dirty="0">
              <a:solidFill>
                <a:srgbClr val="00B0F0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27138" y="3078825"/>
            <a:ext cx="3366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2018-19NBA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球员数据来源</a:t>
            </a:r>
            <a:r>
              <a:rPr lang="zh-CN" altLang="en-US" sz="2000" dirty="0" smtClean="0"/>
              <a:t>：</a:t>
            </a:r>
            <a:endParaRPr lang="zh-CN" altLang="en-US" sz="2000" dirty="0"/>
          </a:p>
        </p:txBody>
      </p:sp>
      <p:sp>
        <p:nvSpPr>
          <p:cNvPr id="16" name="文本框 15"/>
          <p:cNvSpPr txBox="1"/>
          <p:nvPr/>
        </p:nvSpPr>
        <p:spPr>
          <a:xfrm>
            <a:off x="5827138" y="4013191"/>
            <a:ext cx="3366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2017-18NBA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球员数据来源：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379822" y="4004520"/>
            <a:ext cx="24945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hlinkClick r:id="rId2"/>
              </a:rPr>
              <a:t>basketball-reference</a:t>
            </a:r>
            <a:endParaRPr lang="zh-CN" altLang="en-US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79822" y="3078824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hlinkClick r:id="rId3"/>
              </a:rPr>
              <a:t>虎扑</a:t>
            </a:r>
            <a:r>
              <a:rPr lang="en-US" altLang="zh-CN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hlinkClick r:id="rId3"/>
              </a:rPr>
              <a:t>NBA</a:t>
            </a:r>
            <a:endParaRPr lang="zh-CN" altLang="en-US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2" t="521" r="5665" b="27089"/>
          <a:stretch>
            <a:fillRect/>
          </a:stretch>
        </p:blipFill>
        <p:spPr>
          <a:xfrm>
            <a:off x="705200" y="825289"/>
            <a:ext cx="5228204" cy="4507071"/>
          </a:xfrm>
          <a:custGeom>
            <a:avLst/>
            <a:gdLst>
              <a:gd name="connsiteX0" fmla="*/ 2338825 w 4677650"/>
              <a:gd name="connsiteY0" fmla="*/ 0 h 4032456"/>
              <a:gd name="connsiteX1" fmla="*/ 4677650 w 4677650"/>
              <a:gd name="connsiteY1" fmla="*/ 4032456 h 4032456"/>
              <a:gd name="connsiteX2" fmla="*/ 0 w 4677650"/>
              <a:gd name="connsiteY2" fmla="*/ 4032456 h 4032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77650" h="4032456">
                <a:moveTo>
                  <a:pt x="2338825" y="0"/>
                </a:moveTo>
                <a:lnTo>
                  <a:pt x="4677650" y="4032456"/>
                </a:lnTo>
                <a:lnTo>
                  <a:pt x="0" y="403245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84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3128" y="3455673"/>
            <a:ext cx="7155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研究目标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5429249" y="2297396"/>
            <a:ext cx="1263413" cy="1028133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600" dirty="0">
                <a:solidFill>
                  <a:srgbClr val="FFFFFF"/>
                </a:solidFill>
                <a:latin typeface="Segoe UI"/>
                <a:ea typeface="微软雅黑 Light"/>
              </a:rPr>
              <a:t>2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0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27" t="38261" r="42427" b="41786"/>
          <a:stretch>
            <a:fillRect/>
          </a:stretch>
        </p:blipFill>
        <p:spPr>
          <a:xfrm>
            <a:off x="2666589" y="4124568"/>
            <a:ext cx="1936111" cy="1594061"/>
          </a:xfrm>
          <a:custGeom>
            <a:avLst/>
            <a:gdLst>
              <a:gd name="connsiteX0" fmla="*/ 511288 w 2483999"/>
              <a:gd name="connsiteY0" fmla="*/ 0 h 2045154"/>
              <a:gd name="connsiteX1" fmla="*/ 1972711 w 2483999"/>
              <a:gd name="connsiteY1" fmla="*/ 0 h 2045154"/>
              <a:gd name="connsiteX2" fmla="*/ 2483999 w 2483999"/>
              <a:gd name="connsiteY2" fmla="*/ 1022577 h 2045154"/>
              <a:gd name="connsiteX3" fmla="*/ 1972711 w 2483999"/>
              <a:gd name="connsiteY3" fmla="*/ 2045154 h 2045154"/>
              <a:gd name="connsiteX4" fmla="*/ 511288 w 2483999"/>
              <a:gd name="connsiteY4" fmla="*/ 2045154 h 2045154"/>
              <a:gd name="connsiteX5" fmla="*/ 0 w 2483999"/>
              <a:gd name="connsiteY5" fmla="*/ 1022577 h 2045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3999" h="2045154">
                <a:moveTo>
                  <a:pt x="511288" y="0"/>
                </a:moveTo>
                <a:lnTo>
                  <a:pt x="1972711" y="0"/>
                </a:lnTo>
                <a:lnTo>
                  <a:pt x="2483999" y="1022577"/>
                </a:lnTo>
                <a:lnTo>
                  <a:pt x="1972711" y="2045154"/>
                </a:lnTo>
                <a:lnTo>
                  <a:pt x="511288" y="2045154"/>
                </a:lnTo>
                <a:lnTo>
                  <a:pt x="0" y="1022577"/>
                </a:lnTo>
                <a:close/>
              </a:path>
            </a:pathLst>
          </a:custGeom>
          <a:solidFill>
            <a:schemeClr val="bg1">
              <a:alpha val="45000"/>
            </a:schemeClr>
          </a:solidFill>
        </p:spPr>
      </p:pic>
      <p:grpSp>
        <p:nvGrpSpPr>
          <p:cNvPr id="48" name="组合 47"/>
          <p:cNvGrpSpPr/>
          <p:nvPr/>
        </p:nvGrpSpPr>
        <p:grpSpPr>
          <a:xfrm>
            <a:off x="1188857" y="3479729"/>
            <a:ext cx="1812591" cy="1145036"/>
            <a:chOff x="1030514" y="3265714"/>
            <a:chExt cx="1812591" cy="1145036"/>
          </a:xfrm>
        </p:grpSpPr>
        <p:cxnSp>
          <p:nvCxnSpPr>
            <p:cNvPr id="63" name="直接连接符 62"/>
            <p:cNvCxnSpPr/>
            <p:nvPr/>
          </p:nvCxnSpPr>
          <p:spPr>
            <a:xfrm>
              <a:off x="1795466" y="3311525"/>
              <a:ext cx="0" cy="1099225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1795466" y="4410750"/>
              <a:ext cx="1047639" cy="0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1030514" y="3265714"/>
              <a:ext cx="1680029" cy="0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矩形 57"/>
          <p:cNvSpPr/>
          <p:nvPr/>
        </p:nvSpPr>
        <p:spPr>
          <a:xfrm>
            <a:off x="348343" y="2396828"/>
            <a:ext cx="30753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球队场均得分赛季</a:t>
            </a: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同比</a:t>
            </a:r>
          </a:p>
        </p:txBody>
      </p:sp>
      <p:sp>
        <p:nvSpPr>
          <p:cNvPr id="61" name="矩形 60"/>
          <p:cNvSpPr/>
          <p:nvPr/>
        </p:nvSpPr>
        <p:spPr>
          <a:xfrm>
            <a:off x="585837" y="1673130"/>
            <a:ext cx="35217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solidFill>
                  <a:srgbClr val="90D402"/>
                </a:solidFill>
              </a:rPr>
              <a:t>Los Angeles Lakers</a:t>
            </a:r>
            <a:endParaRPr lang="zh-CN" altLang="en-US" sz="2400" b="1" dirty="0">
              <a:solidFill>
                <a:srgbClr val="90D402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85634" y="3797236"/>
            <a:ext cx="718457" cy="1680993"/>
            <a:chOff x="5359800" y="4071541"/>
            <a:chExt cx="718457" cy="1680993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5359800" y="4071541"/>
              <a:ext cx="0" cy="1123723"/>
            </a:xfrm>
            <a:prstGeom prst="line">
              <a:avLst/>
            </a:prstGeom>
            <a:ln w="9525">
              <a:solidFill>
                <a:srgbClr val="011B4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6078257" y="4628811"/>
              <a:ext cx="0" cy="1123723"/>
            </a:xfrm>
            <a:prstGeom prst="line">
              <a:avLst/>
            </a:prstGeom>
            <a:ln w="9525">
              <a:solidFill>
                <a:srgbClr val="011B4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5359800" y="5224462"/>
              <a:ext cx="717153" cy="0"/>
            </a:xfrm>
            <a:prstGeom prst="line">
              <a:avLst/>
            </a:prstGeom>
            <a:ln w="9525">
              <a:solidFill>
                <a:srgbClr val="011B4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矩形 69"/>
          <p:cNvSpPr/>
          <p:nvPr/>
        </p:nvSpPr>
        <p:spPr>
          <a:xfrm>
            <a:off x="5946870" y="4247553"/>
            <a:ext cx="8022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smtClean="0">
                <a:solidFill>
                  <a:srgbClr val="90D402"/>
                </a:solidFill>
              </a:rPr>
              <a:t>NBA</a:t>
            </a:r>
            <a:endParaRPr lang="zh-CN" altLang="en-US" sz="2400" b="1" dirty="0">
              <a:solidFill>
                <a:srgbClr val="90D402"/>
              </a:solidFill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946871" y="5251695"/>
            <a:ext cx="3081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各球队球员得分能力分布</a:t>
            </a:r>
            <a:endParaRPr lang="zh-CN" altLang="en-US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269297" y="2111173"/>
            <a:ext cx="1223796" cy="1145036"/>
            <a:chOff x="10110954" y="2013536"/>
            <a:chExt cx="1223796" cy="1145036"/>
          </a:xfrm>
        </p:grpSpPr>
        <p:cxnSp>
          <p:nvCxnSpPr>
            <p:cNvPr id="42" name="直接连接符 41"/>
            <p:cNvCxnSpPr/>
            <p:nvPr/>
          </p:nvCxnSpPr>
          <p:spPr>
            <a:xfrm flipV="1">
              <a:off x="10742556" y="2013536"/>
              <a:ext cx="0" cy="1099225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10292976" y="2021156"/>
              <a:ext cx="448843" cy="0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0110954" y="3158572"/>
              <a:ext cx="1223796" cy="0"/>
            </a:xfrm>
            <a:prstGeom prst="line">
              <a:avLst/>
            </a:prstGeom>
            <a:ln>
              <a:solidFill>
                <a:srgbClr val="011B4F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7834525" y="3944096"/>
            <a:ext cx="37716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骑士队，</a:t>
            </a: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得分手段占</a:t>
            </a:r>
            <a:r>
              <a:rPr lang="zh-CN" altLang="en-US" sz="2000" dirty="0" smtClean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比及变化</a:t>
            </a:r>
            <a:endParaRPr lang="zh-HK" altLang="en-US" sz="2000" dirty="0">
              <a:solidFill>
                <a:srgbClr val="010E1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8922624" y="3255524"/>
            <a:ext cx="26835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90D402"/>
                </a:solidFill>
              </a:rPr>
              <a:t>Cleveland Cavaliers</a:t>
            </a:r>
            <a:endParaRPr lang="en-US" altLang="zh-CN" sz="2400" b="1" dirty="0">
              <a:solidFill>
                <a:srgbClr val="90D402"/>
              </a:solidFill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9" t="57165" r="77736" b="22580"/>
          <a:stretch/>
        </p:blipFill>
        <p:spPr>
          <a:xfrm>
            <a:off x="8816019" y="1339161"/>
            <a:ext cx="1902813" cy="1677943"/>
          </a:xfrm>
          <a:custGeom>
            <a:avLst/>
            <a:gdLst>
              <a:gd name="connsiteX0" fmla="*/ 664962 w 2273185"/>
              <a:gd name="connsiteY0" fmla="*/ 0 h 2086928"/>
              <a:gd name="connsiteX1" fmla="*/ 1718232 w 2273185"/>
              <a:gd name="connsiteY1" fmla="*/ 41250 h 2086928"/>
              <a:gd name="connsiteX2" fmla="*/ 2273185 w 2273185"/>
              <a:gd name="connsiteY2" fmla="*/ 1269062 h 2086928"/>
              <a:gd name="connsiteX3" fmla="*/ 1608223 w 2273185"/>
              <a:gd name="connsiteY3" fmla="*/ 2086928 h 2086928"/>
              <a:gd name="connsiteX4" fmla="*/ 554953 w 2273185"/>
              <a:gd name="connsiteY4" fmla="*/ 2045678 h 2086928"/>
              <a:gd name="connsiteX5" fmla="*/ 0 w 2273185"/>
              <a:gd name="connsiteY5" fmla="*/ 817866 h 2086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73185" h="2086928">
                <a:moveTo>
                  <a:pt x="664962" y="0"/>
                </a:moveTo>
                <a:lnTo>
                  <a:pt x="1718232" y="41250"/>
                </a:lnTo>
                <a:lnTo>
                  <a:pt x="2273185" y="1269062"/>
                </a:lnTo>
                <a:lnTo>
                  <a:pt x="1608223" y="2086928"/>
                </a:lnTo>
                <a:lnTo>
                  <a:pt x="554953" y="2045678"/>
                </a:lnTo>
                <a:lnTo>
                  <a:pt x="0" y="817866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114" y="1405838"/>
            <a:ext cx="451485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65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1" grpId="0"/>
      <p:bldP spid="70" grpId="0"/>
      <p:bldP spid="68" grpId="0"/>
      <p:bldP spid="11" grpId="0"/>
      <p:bldP spid="7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3128" y="3455673"/>
            <a:ext cx="7155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1C1C1C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分析思路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1C1C1C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3" name="Freeform 5"/>
          <p:cNvSpPr>
            <a:spLocks/>
          </p:cNvSpPr>
          <p:nvPr/>
        </p:nvSpPr>
        <p:spPr bwMode="auto">
          <a:xfrm>
            <a:off x="5429249" y="2297396"/>
            <a:ext cx="1263413" cy="1028133"/>
          </a:xfrm>
          <a:custGeom>
            <a:avLst/>
            <a:gdLst>
              <a:gd name="T0" fmla="*/ 393 w 802"/>
              <a:gd name="T1" fmla="*/ 0 h 653"/>
              <a:gd name="T2" fmla="*/ 0 w 802"/>
              <a:gd name="T3" fmla="*/ 403 h 653"/>
              <a:gd name="T4" fmla="*/ 401 w 802"/>
              <a:gd name="T5" fmla="*/ 653 h 653"/>
              <a:gd name="T6" fmla="*/ 802 w 802"/>
              <a:gd name="T7" fmla="*/ 403 h 653"/>
              <a:gd name="T8" fmla="*/ 393 w 802"/>
              <a:gd name="T9" fmla="*/ 0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2" h="653">
                <a:moveTo>
                  <a:pt x="393" y="0"/>
                </a:moveTo>
                <a:cubicBezTo>
                  <a:pt x="171" y="0"/>
                  <a:pt x="0" y="219"/>
                  <a:pt x="0" y="403"/>
                </a:cubicBezTo>
                <a:cubicBezTo>
                  <a:pt x="0" y="586"/>
                  <a:pt x="113" y="653"/>
                  <a:pt x="401" y="653"/>
                </a:cubicBezTo>
                <a:cubicBezTo>
                  <a:pt x="689" y="653"/>
                  <a:pt x="802" y="586"/>
                  <a:pt x="802" y="403"/>
                </a:cubicBezTo>
                <a:cubicBezTo>
                  <a:pt x="802" y="219"/>
                  <a:pt x="615" y="0"/>
                  <a:pt x="39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6600" dirty="0">
                <a:solidFill>
                  <a:srgbClr val="FFFFFF"/>
                </a:solidFill>
                <a:latin typeface="Segoe UI"/>
                <a:ea typeface="微软雅黑 Light"/>
              </a:rPr>
              <a:t>3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896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" r="2468" b="23128"/>
          <a:stretch>
            <a:fillRect/>
          </a:stretch>
        </p:blipFill>
        <p:spPr>
          <a:xfrm>
            <a:off x="8252982" y="1695450"/>
            <a:ext cx="3308229" cy="1871046"/>
          </a:xfrm>
          <a:custGeom>
            <a:avLst/>
            <a:gdLst>
              <a:gd name="connsiteX0" fmla="*/ 0 w 3308229"/>
              <a:gd name="connsiteY0" fmla="*/ 0 h 1871046"/>
              <a:gd name="connsiteX1" fmla="*/ 3308229 w 3308229"/>
              <a:gd name="connsiteY1" fmla="*/ 0 h 1871046"/>
              <a:gd name="connsiteX2" fmla="*/ 3308229 w 3308229"/>
              <a:gd name="connsiteY2" fmla="*/ 1871046 h 1871046"/>
              <a:gd name="connsiteX3" fmla="*/ 0 w 3308229"/>
              <a:gd name="connsiteY3" fmla="*/ 1871046 h 187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8229" h="1871046">
                <a:moveTo>
                  <a:pt x="0" y="0"/>
                </a:moveTo>
                <a:lnTo>
                  <a:pt x="3308229" y="0"/>
                </a:lnTo>
                <a:lnTo>
                  <a:pt x="3308229" y="1871046"/>
                </a:lnTo>
                <a:lnTo>
                  <a:pt x="0" y="1871046"/>
                </a:ln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8749" y="1695450"/>
            <a:ext cx="3308229" cy="19008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cxnSp>
        <p:nvCxnSpPr>
          <p:cNvPr id="12" name="直接连接符 11"/>
          <p:cNvCxnSpPr/>
          <p:nvPr/>
        </p:nvCxnSpPr>
        <p:spPr>
          <a:xfrm>
            <a:off x="4005943" y="4090307"/>
            <a:ext cx="0" cy="186281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1245536" y="3997773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0097D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帕累托分析</a:t>
            </a:r>
            <a:endParaRPr lang="en-US" altLang="zh-CN" sz="2000" b="1" dirty="0">
              <a:solidFill>
                <a:srgbClr val="0097D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7825468" y="4090307"/>
            <a:ext cx="0" cy="186281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5182737" y="399281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rgbClr val="0097D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对比分析</a:t>
            </a:r>
            <a:endParaRPr lang="en-US" altLang="zh-CN" sz="2000" b="1" dirty="0">
              <a:solidFill>
                <a:srgbClr val="0097D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9002261" y="401939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rgbClr val="0097D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球员分类</a:t>
            </a:r>
            <a:endParaRPr lang="zh-CN" altLang="en-US" sz="2000" b="1" dirty="0">
              <a:solidFill>
                <a:srgbClr val="0097D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4" b="97273" l="9916" r="9852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8308" y="3997824"/>
            <a:ext cx="431028" cy="40011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4" b="97273" l="9916" r="9852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8749" y="4019396"/>
            <a:ext cx="407788" cy="378537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4" b="97273" l="9916" r="9852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16685" y="4022380"/>
            <a:ext cx="404573" cy="37555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6"/>
          <a:srcRect t="6698" b="6698"/>
          <a:stretch>
            <a:fillRect/>
          </a:stretch>
        </p:blipFill>
        <p:spPr>
          <a:xfrm>
            <a:off x="538308" y="1695450"/>
            <a:ext cx="3346849" cy="1933841"/>
          </a:xfrm>
          <a:custGeom>
            <a:avLst/>
            <a:gdLst>
              <a:gd name="connsiteX0" fmla="*/ 0 w 3715641"/>
              <a:gd name="connsiteY0" fmla="*/ 0 h 2146932"/>
              <a:gd name="connsiteX1" fmla="*/ 3715641 w 3715641"/>
              <a:gd name="connsiteY1" fmla="*/ 0 h 2146932"/>
              <a:gd name="connsiteX2" fmla="*/ 3715641 w 3715641"/>
              <a:gd name="connsiteY2" fmla="*/ 2146932 h 2146932"/>
              <a:gd name="connsiteX3" fmla="*/ 0 w 3715641"/>
              <a:gd name="connsiteY3" fmla="*/ 2146932 h 2146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5641" h="2146932">
                <a:moveTo>
                  <a:pt x="0" y="0"/>
                </a:moveTo>
                <a:lnTo>
                  <a:pt x="3715641" y="0"/>
                </a:lnTo>
                <a:lnTo>
                  <a:pt x="3715641" y="2146932"/>
                </a:lnTo>
                <a:lnTo>
                  <a:pt x="0" y="2146932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969336" y="4812168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二八原则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906536" y="4837050"/>
            <a:ext cx="1605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赛季同比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726060" y="4818160"/>
            <a:ext cx="1733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10E1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分布分析</a:t>
            </a:r>
          </a:p>
        </p:txBody>
      </p:sp>
    </p:spTree>
    <p:extLst>
      <p:ext uri="{BB962C8B-B14F-4D97-AF65-F5344CB8AC3E}">
        <p14:creationId xmlns:p14="http://schemas.microsoft.com/office/powerpoint/2010/main" val="425397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382</Words>
  <Application>Microsoft Office PowerPoint</Application>
  <PresentationFormat>宽屏</PresentationFormat>
  <Paragraphs>87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等线</vt:lpstr>
      <vt:lpstr>等线 Light</vt:lpstr>
      <vt:lpstr>华文行楷</vt:lpstr>
      <vt:lpstr>宋体</vt:lpstr>
      <vt:lpstr>微软雅黑</vt:lpstr>
      <vt:lpstr>微软雅黑 Light</vt:lpstr>
      <vt:lpstr>Agency FB</vt:lpstr>
      <vt:lpstr>Arial</vt:lpstr>
      <vt:lpstr>Calibri</vt:lpstr>
      <vt:lpstr>Calibri Light</vt:lpstr>
      <vt:lpstr>Segoe UI</vt:lpstr>
      <vt:lpstr>Segoe UI Light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2018-19虎扑NBA球员数据</dc:title>
  <dc:creator>Administrator</dc:creator>
  <dc:description>2019年</dc:description>
  <cp:lastModifiedBy>Administrator</cp:lastModifiedBy>
  <cp:revision>188</cp:revision>
  <dcterms:created xsi:type="dcterms:W3CDTF">2019-03-10T09:07:36Z</dcterms:created>
  <dcterms:modified xsi:type="dcterms:W3CDTF">2019-03-19T13:29:10Z</dcterms:modified>
</cp:coreProperties>
</file>

<file path=docProps/thumbnail.jpeg>
</file>